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8" r:id="rId2"/>
    <p:sldId id="2339" r:id="rId3"/>
    <p:sldId id="2376" r:id="rId4"/>
    <p:sldId id="2365" r:id="rId5"/>
    <p:sldId id="2362" r:id="rId6"/>
    <p:sldId id="2366" r:id="rId7"/>
    <p:sldId id="2340" r:id="rId8"/>
    <p:sldId id="2367" r:id="rId9"/>
    <p:sldId id="723" r:id="rId10"/>
    <p:sldId id="2341" r:id="rId11"/>
    <p:sldId id="2342" r:id="rId12"/>
    <p:sldId id="2364" r:id="rId13"/>
    <p:sldId id="2352" r:id="rId14"/>
    <p:sldId id="2368" r:id="rId15"/>
    <p:sldId id="2351" r:id="rId16"/>
    <p:sldId id="2343" r:id="rId17"/>
    <p:sldId id="2363" r:id="rId18"/>
    <p:sldId id="2344" r:id="rId19"/>
    <p:sldId id="2346" r:id="rId20"/>
    <p:sldId id="2347" r:id="rId21"/>
    <p:sldId id="2348" r:id="rId22"/>
    <p:sldId id="2349" r:id="rId23"/>
    <p:sldId id="2350" r:id="rId24"/>
    <p:sldId id="2353" r:id="rId25"/>
    <p:sldId id="2354" r:id="rId26"/>
    <p:sldId id="2356" r:id="rId27"/>
    <p:sldId id="2355" r:id="rId28"/>
    <p:sldId id="2357" r:id="rId29"/>
    <p:sldId id="2358" r:id="rId30"/>
    <p:sldId id="2359" r:id="rId31"/>
    <p:sldId id="2360" r:id="rId32"/>
    <p:sldId id="2369" r:id="rId33"/>
    <p:sldId id="2306" r:id="rId34"/>
    <p:sldId id="2315" r:id="rId35"/>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FF"/>
    <a:srgbClr val="CCFF99"/>
    <a:srgbClr val="FFFF00"/>
    <a:srgbClr val="0000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30579" autoAdjust="0"/>
    <p:restoredTop sz="93998" autoAdjust="0"/>
  </p:normalViewPr>
  <p:slideViewPr>
    <p:cSldViewPr snapToGrid="0">
      <p:cViewPr varScale="1">
        <p:scale>
          <a:sx n="66" d="100"/>
          <a:sy n="66" d="100"/>
        </p:scale>
        <p:origin x="1836" y="39"/>
      </p:cViewPr>
      <p:guideLst/>
    </p:cSldViewPr>
  </p:slideViewPr>
  <p:outlineViewPr>
    <p:cViewPr>
      <p:scale>
        <a:sx n="33" d="100"/>
        <a:sy n="33" d="100"/>
      </p:scale>
      <p:origin x="0" y="-1386"/>
    </p:cViewPr>
  </p:outlineViewPr>
  <p:notesTextViewPr>
    <p:cViewPr>
      <p:scale>
        <a:sx n="3" d="2"/>
        <a:sy n="3" d="2"/>
      </p:scale>
      <p:origin x="0" y="0"/>
    </p:cViewPr>
  </p:notesTextViewPr>
  <p:sorterViewPr>
    <p:cViewPr>
      <p:scale>
        <a:sx n="79" d="100"/>
        <a:sy n="79" d="100"/>
      </p:scale>
      <p:origin x="0" y="-52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078639" cy="512763"/>
          </a:xfrm>
          <a:prstGeom prst="rect">
            <a:avLst/>
          </a:prstGeom>
        </p:spPr>
        <p:txBody>
          <a:bodyPr vert="horz" lIns="91451" tIns="45727" rIns="91451" bIns="45727"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4023837" y="2"/>
            <a:ext cx="3078639" cy="512763"/>
          </a:xfrm>
          <a:prstGeom prst="rect">
            <a:avLst/>
          </a:prstGeom>
        </p:spPr>
        <p:txBody>
          <a:bodyPr vert="horz" lIns="91451" tIns="45727" rIns="91451" bIns="45727" rtlCol="0"/>
          <a:lstStyle>
            <a:lvl1pPr algn="r">
              <a:defRPr sz="1200"/>
            </a:lvl1pPr>
          </a:lstStyle>
          <a:p>
            <a:fld id="{97C78C5D-D760-4678-A026-B8CEEA2B520A}" type="datetimeFigureOut">
              <a:rPr kumimoji="1" lang="ja-JP" altLang="en-US" smtClean="0"/>
              <a:t>2020/1/22</a:t>
            </a:fld>
            <a:endParaRPr kumimoji="1" lang="ja-JP" altLang="en-US" dirty="0"/>
          </a:p>
        </p:txBody>
      </p:sp>
      <p:sp>
        <p:nvSpPr>
          <p:cNvPr id="4" name="フッター プレースホルダー 3"/>
          <p:cNvSpPr>
            <a:spLocks noGrp="1"/>
          </p:cNvSpPr>
          <p:nvPr>
            <p:ph type="ftr" sz="quarter" idx="2"/>
          </p:nvPr>
        </p:nvSpPr>
        <p:spPr>
          <a:xfrm>
            <a:off x="0" y="9721852"/>
            <a:ext cx="3078639" cy="512763"/>
          </a:xfrm>
          <a:prstGeom prst="rect">
            <a:avLst/>
          </a:prstGeom>
        </p:spPr>
        <p:txBody>
          <a:bodyPr vert="horz" lIns="91451" tIns="45727" rIns="91451" bIns="45727"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4023837" y="9721852"/>
            <a:ext cx="3078639" cy="512763"/>
          </a:xfrm>
          <a:prstGeom prst="rect">
            <a:avLst/>
          </a:prstGeom>
        </p:spPr>
        <p:txBody>
          <a:bodyPr vert="horz" lIns="91451" tIns="45727" rIns="91451" bIns="45727" rtlCol="0" anchor="b"/>
          <a:lstStyle>
            <a:lvl1pPr algn="r">
              <a:defRPr sz="1200"/>
            </a:lvl1pPr>
          </a:lstStyle>
          <a:p>
            <a:fld id="{7D028186-F244-4F7E-8EC4-255D7B29ECF4}" type="slidenum">
              <a:rPr kumimoji="1" lang="ja-JP" altLang="en-US" smtClean="0"/>
              <a:t>‹#›</a:t>
            </a:fld>
            <a:endParaRPr kumimoji="1" lang="ja-JP" altLang="en-US" dirty="0"/>
          </a:p>
        </p:txBody>
      </p:sp>
    </p:spTree>
    <p:extLst>
      <p:ext uri="{BB962C8B-B14F-4D97-AF65-F5344CB8AC3E}">
        <p14:creationId xmlns:p14="http://schemas.microsoft.com/office/powerpoint/2010/main" val="1519853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8427" cy="513508"/>
          </a:xfrm>
          <a:prstGeom prst="rect">
            <a:avLst/>
          </a:prstGeom>
        </p:spPr>
        <p:txBody>
          <a:bodyPr vert="horz" lIns="99061" tIns="49530" rIns="99061" bIns="49530"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4023994" y="0"/>
            <a:ext cx="3078427" cy="513508"/>
          </a:xfrm>
          <a:prstGeom prst="rect">
            <a:avLst/>
          </a:prstGeom>
        </p:spPr>
        <p:txBody>
          <a:bodyPr vert="horz" lIns="99061" tIns="49530" rIns="99061" bIns="49530" rtlCol="0"/>
          <a:lstStyle>
            <a:lvl1pPr algn="r">
              <a:defRPr sz="1300"/>
            </a:lvl1pPr>
          </a:lstStyle>
          <a:p>
            <a:fld id="{81B4500D-3130-4AF3-A097-51AF17D09623}" type="datetimeFigureOut">
              <a:rPr kumimoji="1" lang="ja-JP" altLang="en-US" smtClean="0"/>
              <a:t>2020/1/22</a:t>
            </a:fld>
            <a:endParaRPr kumimoji="1" lang="ja-JP" altLang="en-US" dirty="0"/>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61" tIns="49530" rIns="99061" bIns="49530" rtlCol="0" anchor="ctr"/>
          <a:lstStyle/>
          <a:p>
            <a:endParaRPr lang="ja-JP" altLang="en-US" dirty="0"/>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61" tIns="49530" rIns="99061" bIns="4953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10"/>
            <a:ext cx="3078427" cy="513507"/>
          </a:xfrm>
          <a:prstGeom prst="rect">
            <a:avLst/>
          </a:prstGeom>
        </p:spPr>
        <p:txBody>
          <a:bodyPr vert="horz" lIns="99061" tIns="49530" rIns="99061" bIns="49530"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4023994" y="9721110"/>
            <a:ext cx="3078427" cy="513507"/>
          </a:xfrm>
          <a:prstGeom prst="rect">
            <a:avLst/>
          </a:prstGeom>
        </p:spPr>
        <p:txBody>
          <a:bodyPr vert="horz" lIns="99061" tIns="49530" rIns="99061" bIns="49530" rtlCol="0" anchor="b"/>
          <a:lstStyle>
            <a:lvl1pPr algn="r">
              <a:defRPr sz="1300"/>
            </a:lvl1pPr>
          </a:lstStyle>
          <a:p>
            <a:fld id="{6628757A-F414-472F-A851-B1FA675E3180}" type="slidenum">
              <a:rPr kumimoji="1" lang="ja-JP" altLang="en-US" smtClean="0"/>
              <a:t>‹#›</a:t>
            </a:fld>
            <a:endParaRPr kumimoji="1" lang="ja-JP" altLang="en-US" dirty="0"/>
          </a:p>
        </p:txBody>
      </p:sp>
    </p:spTree>
    <p:extLst>
      <p:ext uri="{BB962C8B-B14F-4D97-AF65-F5344CB8AC3E}">
        <p14:creationId xmlns:p14="http://schemas.microsoft.com/office/powerpoint/2010/main" val="3914573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noFill/>
          <a:ln w="9525"/>
        </p:spPr>
        <p:txBody>
          <a:bodyPr/>
          <a:lstStyle/>
          <a:p>
            <a:pPr eaLnBrk="1" hangingPunct="1"/>
            <a:endParaRPr lang="ja-JP" altLang="ja-JP" dirty="0"/>
          </a:p>
        </p:txBody>
      </p:sp>
      <p:sp>
        <p:nvSpPr>
          <p:cNvPr id="36867" name="Rectangle 3"/>
          <p:cNvSpPr>
            <a:spLocks noGrp="1" noRot="1" noChangeAspect="1" noChangeArrowheads="1" noTextEdit="1"/>
          </p:cNvSpPr>
          <p:nvPr>
            <p:ph type="sldImg"/>
          </p:nvPr>
        </p:nvSpPr>
        <p:spPr>
          <a:xfrm>
            <a:off x="989013" y="769938"/>
            <a:ext cx="5068887" cy="3800475"/>
          </a:xfrm>
          <a:ln cap="flat"/>
        </p:spPr>
      </p:sp>
    </p:spTree>
    <p:extLst>
      <p:ext uri="{BB962C8B-B14F-4D97-AF65-F5344CB8AC3E}">
        <p14:creationId xmlns:p14="http://schemas.microsoft.com/office/powerpoint/2010/main" val="145493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3AB615-8ADE-480F-B45F-E4DACDC2A4C4}" type="datetimeFigureOut">
              <a:rPr kumimoji="1" lang="ja-JP" altLang="en-US" smtClean="0"/>
              <a:t>2020/1/22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3535E8E-BAA1-4820-9C6D-B8120FB76FD0}" type="slidenum">
              <a:rPr kumimoji="1" lang="ja-JP" altLang="en-US" smtClean="0"/>
              <a:t>‹#›</a:t>
            </a:fld>
            <a:endParaRPr kumimoji="1" lang="ja-JP" altLang="en-US" dirty="0"/>
          </a:p>
        </p:txBody>
      </p:sp>
    </p:spTree>
    <p:extLst>
      <p:ext uri="{BB962C8B-B14F-4D97-AF65-F5344CB8AC3E}">
        <p14:creationId xmlns:p14="http://schemas.microsoft.com/office/powerpoint/2010/main" val="384193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3AB615-8ADE-480F-B45F-E4DACDC2A4C4}" type="datetimeFigureOut">
              <a:rPr kumimoji="1" lang="ja-JP" altLang="en-US" smtClean="0"/>
              <a:t>2020/1/22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3535E8E-BAA1-4820-9C6D-B8120FB76FD0}" type="slidenum">
              <a:rPr kumimoji="1" lang="ja-JP" altLang="en-US" smtClean="0"/>
              <a:t>‹#›</a:t>
            </a:fld>
            <a:endParaRPr kumimoji="1" lang="ja-JP" altLang="en-US" dirty="0"/>
          </a:p>
        </p:txBody>
      </p:sp>
    </p:spTree>
    <p:extLst>
      <p:ext uri="{BB962C8B-B14F-4D97-AF65-F5344CB8AC3E}">
        <p14:creationId xmlns:p14="http://schemas.microsoft.com/office/powerpoint/2010/main" val="70261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3AB615-8ADE-480F-B45F-E4DACDC2A4C4}" type="datetimeFigureOut">
              <a:rPr kumimoji="1" lang="ja-JP" altLang="en-US" smtClean="0"/>
              <a:t>2020/1/22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3535E8E-BAA1-4820-9C6D-B8120FB76FD0}" type="slidenum">
              <a:rPr kumimoji="1" lang="ja-JP" altLang="en-US" smtClean="0"/>
              <a:t>‹#›</a:t>
            </a:fld>
            <a:endParaRPr kumimoji="1" lang="ja-JP" altLang="en-US" dirty="0"/>
          </a:p>
        </p:txBody>
      </p:sp>
    </p:spTree>
    <p:extLst>
      <p:ext uri="{BB962C8B-B14F-4D97-AF65-F5344CB8AC3E}">
        <p14:creationId xmlns:p14="http://schemas.microsoft.com/office/powerpoint/2010/main" val="161249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3AB615-8ADE-480F-B45F-E4DACDC2A4C4}" type="datetimeFigureOut">
              <a:rPr kumimoji="1" lang="ja-JP" altLang="en-US" smtClean="0"/>
              <a:t>2020/1/22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3535E8E-BAA1-4820-9C6D-B8120FB76FD0}" type="slidenum">
              <a:rPr kumimoji="1" lang="ja-JP" altLang="en-US" smtClean="0"/>
              <a:t>‹#›</a:t>
            </a:fld>
            <a:endParaRPr kumimoji="1" lang="ja-JP" altLang="en-US" dirty="0"/>
          </a:p>
        </p:txBody>
      </p:sp>
    </p:spTree>
    <p:extLst>
      <p:ext uri="{BB962C8B-B14F-4D97-AF65-F5344CB8AC3E}">
        <p14:creationId xmlns:p14="http://schemas.microsoft.com/office/powerpoint/2010/main" val="342502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13AB615-8ADE-480F-B45F-E4DACDC2A4C4}" type="datetimeFigureOut">
              <a:rPr kumimoji="1" lang="ja-JP" altLang="en-US" smtClean="0"/>
              <a:t>2020/1/22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C3535E8E-BAA1-4820-9C6D-B8120FB76FD0}" type="slidenum">
              <a:rPr kumimoji="1" lang="ja-JP" altLang="en-US" smtClean="0"/>
              <a:t>‹#›</a:t>
            </a:fld>
            <a:endParaRPr kumimoji="1" lang="ja-JP" altLang="en-US" dirty="0"/>
          </a:p>
        </p:txBody>
      </p:sp>
    </p:spTree>
    <p:extLst>
      <p:ext uri="{BB962C8B-B14F-4D97-AF65-F5344CB8AC3E}">
        <p14:creationId xmlns:p14="http://schemas.microsoft.com/office/powerpoint/2010/main" val="157900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3AB615-8ADE-480F-B45F-E4DACDC2A4C4}" type="datetimeFigureOut">
              <a:rPr kumimoji="1" lang="ja-JP" altLang="en-US" smtClean="0"/>
              <a:t>2020/1/22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C3535E8E-BAA1-4820-9C6D-B8120FB76FD0}" type="slidenum">
              <a:rPr kumimoji="1" lang="ja-JP" altLang="en-US" smtClean="0"/>
              <a:t>‹#›</a:t>
            </a:fld>
            <a:endParaRPr kumimoji="1" lang="ja-JP" altLang="en-US" dirty="0"/>
          </a:p>
        </p:txBody>
      </p:sp>
    </p:spTree>
    <p:extLst>
      <p:ext uri="{BB962C8B-B14F-4D97-AF65-F5344CB8AC3E}">
        <p14:creationId xmlns:p14="http://schemas.microsoft.com/office/powerpoint/2010/main" val="246994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13AB615-8ADE-480F-B45F-E4DACDC2A4C4}" type="datetimeFigureOut">
              <a:rPr kumimoji="1" lang="ja-JP" altLang="en-US" smtClean="0"/>
              <a:t>2020/1/22</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C3535E8E-BAA1-4820-9C6D-B8120FB76FD0}" type="slidenum">
              <a:rPr kumimoji="1" lang="ja-JP" altLang="en-US" smtClean="0"/>
              <a:t>‹#›</a:t>
            </a:fld>
            <a:endParaRPr kumimoji="1" lang="ja-JP" altLang="en-US" dirty="0"/>
          </a:p>
        </p:txBody>
      </p:sp>
    </p:spTree>
    <p:extLst>
      <p:ext uri="{BB962C8B-B14F-4D97-AF65-F5344CB8AC3E}">
        <p14:creationId xmlns:p14="http://schemas.microsoft.com/office/powerpoint/2010/main" val="253887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3AB615-8ADE-480F-B45F-E4DACDC2A4C4}" type="datetimeFigureOut">
              <a:rPr kumimoji="1" lang="ja-JP" altLang="en-US" smtClean="0"/>
              <a:t>2020/1/22</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C3535E8E-BAA1-4820-9C6D-B8120FB76FD0}" type="slidenum">
              <a:rPr kumimoji="1" lang="ja-JP" altLang="en-US" smtClean="0"/>
              <a:t>‹#›</a:t>
            </a:fld>
            <a:endParaRPr kumimoji="1" lang="ja-JP" altLang="en-US" dirty="0"/>
          </a:p>
        </p:txBody>
      </p:sp>
    </p:spTree>
    <p:extLst>
      <p:ext uri="{BB962C8B-B14F-4D97-AF65-F5344CB8AC3E}">
        <p14:creationId xmlns:p14="http://schemas.microsoft.com/office/powerpoint/2010/main" val="145335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AB615-8ADE-480F-B45F-E4DACDC2A4C4}" type="datetimeFigureOut">
              <a:rPr kumimoji="1" lang="ja-JP" altLang="en-US" smtClean="0"/>
              <a:t>2020/1/22</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C3535E8E-BAA1-4820-9C6D-B8120FB76FD0}" type="slidenum">
              <a:rPr kumimoji="1" lang="ja-JP" altLang="en-US" smtClean="0"/>
              <a:t>‹#›</a:t>
            </a:fld>
            <a:endParaRPr kumimoji="1" lang="ja-JP" altLang="en-US" dirty="0"/>
          </a:p>
        </p:txBody>
      </p:sp>
    </p:spTree>
    <p:extLst>
      <p:ext uri="{BB962C8B-B14F-4D97-AF65-F5344CB8AC3E}">
        <p14:creationId xmlns:p14="http://schemas.microsoft.com/office/powerpoint/2010/main" val="3060281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3AB615-8ADE-480F-B45F-E4DACDC2A4C4}" type="datetimeFigureOut">
              <a:rPr kumimoji="1" lang="ja-JP" altLang="en-US" smtClean="0"/>
              <a:t>2020/1/22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C3535E8E-BAA1-4820-9C6D-B8120FB76FD0}" type="slidenum">
              <a:rPr kumimoji="1" lang="ja-JP" altLang="en-US" smtClean="0"/>
              <a:t>‹#›</a:t>
            </a:fld>
            <a:endParaRPr kumimoji="1" lang="ja-JP" altLang="en-US" dirty="0"/>
          </a:p>
        </p:txBody>
      </p:sp>
    </p:spTree>
    <p:extLst>
      <p:ext uri="{BB962C8B-B14F-4D97-AF65-F5344CB8AC3E}">
        <p14:creationId xmlns:p14="http://schemas.microsoft.com/office/powerpoint/2010/main" val="208867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3AB615-8ADE-480F-B45F-E4DACDC2A4C4}" type="datetimeFigureOut">
              <a:rPr kumimoji="1" lang="ja-JP" altLang="en-US" smtClean="0"/>
              <a:t>2020/1/22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C3535E8E-BAA1-4820-9C6D-B8120FB76FD0}" type="slidenum">
              <a:rPr kumimoji="1" lang="ja-JP" altLang="en-US" smtClean="0"/>
              <a:t>‹#›</a:t>
            </a:fld>
            <a:endParaRPr kumimoji="1" lang="ja-JP" altLang="en-US" dirty="0"/>
          </a:p>
        </p:txBody>
      </p:sp>
    </p:spTree>
    <p:extLst>
      <p:ext uri="{BB962C8B-B14F-4D97-AF65-F5344CB8AC3E}">
        <p14:creationId xmlns:p14="http://schemas.microsoft.com/office/powerpoint/2010/main" val="208792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AB615-8ADE-480F-B45F-E4DACDC2A4C4}" type="datetimeFigureOut">
              <a:rPr kumimoji="1" lang="ja-JP" altLang="en-US" smtClean="0"/>
              <a:t>2020/1/22</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35E8E-BAA1-4820-9C6D-B8120FB76FD0}" type="slidenum">
              <a:rPr kumimoji="1" lang="ja-JP" altLang="en-US" smtClean="0"/>
              <a:t>‹#›</a:t>
            </a:fld>
            <a:endParaRPr kumimoji="1" lang="ja-JP" altLang="en-US" dirty="0"/>
          </a:p>
        </p:txBody>
      </p:sp>
    </p:spTree>
    <p:extLst>
      <p:ext uri="{BB962C8B-B14F-4D97-AF65-F5344CB8AC3E}">
        <p14:creationId xmlns:p14="http://schemas.microsoft.com/office/powerpoint/2010/main" val="2992973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hfea.gov.uk/pgd-conditi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3778" name="Rectangle 2"/>
          <p:cNvSpPr>
            <a:spLocks noGrp="1" noChangeArrowheads="1"/>
          </p:cNvSpPr>
          <p:nvPr>
            <p:ph type="title"/>
          </p:nvPr>
        </p:nvSpPr>
        <p:spPr>
          <a:xfrm>
            <a:off x="206892" y="859989"/>
            <a:ext cx="8730215" cy="3207752"/>
          </a:xfrm>
        </p:spPr>
        <p:txBody>
          <a:bodyPr>
            <a:noAutofit/>
          </a:bodyPr>
          <a:lstStyle/>
          <a:p>
            <a:pPr algn="ctr">
              <a:lnSpc>
                <a:spcPct val="100000"/>
              </a:lnSpc>
              <a:spcBef>
                <a:spcPts val="2400"/>
              </a:spcBef>
            </a:pPr>
            <a:r>
              <a:rPr lang="ja-JP" altLang="en-US" dirty="0"/>
              <a:t>遺伝性疾患の</a:t>
            </a:r>
            <a:br>
              <a:rPr lang="en-US" altLang="ja-JP" dirty="0"/>
            </a:br>
            <a:r>
              <a:rPr lang="ja-JP" altLang="ja-JP" dirty="0"/>
              <a:t>着床前診断・出生前診断</a:t>
            </a:r>
            <a:r>
              <a:rPr lang="ja-JP" altLang="en-US" dirty="0"/>
              <a:t>の</a:t>
            </a:r>
            <a:br>
              <a:rPr lang="en-US" altLang="ja-JP" dirty="0"/>
            </a:br>
            <a:r>
              <a:rPr lang="ja-JP" altLang="en-US" dirty="0"/>
              <a:t>現状と課題</a:t>
            </a:r>
            <a:endParaRPr lang="ja-JP" altLang="en-US" sz="4000" dirty="0">
              <a:latin typeface="ＭＳ Ｐゴシック" pitchFamily="50" charset="-128"/>
              <a:ea typeface="ＭＳ Ｐゴシック" pitchFamily="50" charset="-128"/>
            </a:endParaRPr>
          </a:p>
        </p:txBody>
      </p:sp>
      <p:sp>
        <p:nvSpPr>
          <p:cNvPr id="8" name="Text Box 3"/>
          <p:cNvSpPr txBox="1">
            <a:spLocks noChangeArrowheads="1"/>
          </p:cNvSpPr>
          <p:nvPr/>
        </p:nvSpPr>
        <p:spPr bwMode="auto">
          <a:xfrm>
            <a:off x="890007" y="4358025"/>
            <a:ext cx="7233356" cy="22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a:r>
              <a:rPr lang="ja-JP" altLang="en-US" sz="2489" b="1" dirty="0"/>
              <a:t>田村　智英子</a:t>
            </a:r>
          </a:p>
          <a:p>
            <a:pPr algn="ctr"/>
            <a:r>
              <a:rPr lang="ja-JP" altLang="en-US" sz="2489" b="1" dirty="0"/>
              <a:t>（認定遺伝カウンセラー、米国／日本）</a:t>
            </a:r>
            <a:endParaRPr lang="en-US" altLang="ja-JP" sz="2489" b="1" dirty="0"/>
          </a:p>
          <a:p>
            <a:pPr algn="ctr"/>
            <a:endParaRPr lang="ja-JP" altLang="en-US" sz="2489" b="1" dirty="0"/>
          </a:p>
          <a:p>
            <a:pPr algn="ctr"/>
            <a:r>
              <a:rPr lang="en-US" altLang="ja-JP" sz="2133" dirty="0">
                <a:latin typeface="Times New Roman" pitchFamily="18" charset="0"/>
                <a:cs typeface="Times New Roman" pitchFamily="18" charset="0"/>
              </a:rPr>
              <a:t>FMC</a:t>
            </a:r>
            <a:r>
              <a:rPr lang="ja-JP" altLang="en-US" sz="2133" b="1" dirty="0"/>
              <a:t>東京クリニック　医療情報・遺伝カウンセリング部</a:t>
            </a:r>
            <a:endParaRPr lang="en-US" altLang="ja-JP" sz="2133" b="1" dirty="0"/>
          </a:p>
          <a:p>
            <a:pPr algn="ctr"/>
            <a:r>
              <a:rPr lang="ja-JP" altLang="en-US" sz="2133" b="1" dirty="0"/>
              <a:t>順天堂大学医学部附属順天堂医院　遺伝相談外来</a:t>
            </a:r>
            <a:endParaRPr lang="en-US" altLang="ja-JP" sz="2133" b="1" dirty="0"/>
          </a:p>
          <a:p>
            <a:pPr algn="ctr"/>
            <a:r>
              <a:rPr lang="ja-JP" altLang="en-US" sz="2133" b="1" dirty="0"/>
              <a:t>独立行政法人岩国医療センター 家族性腫瘍相談外来</a:t>
            </a:r>
            <a:endParaRPr lang="en-US" altLang="ja-JP" sz="2133" b="1" dirty="0"/>
          </a:p>
        </p:txBody>
      </p:sp>
      <p:sp>
        <p:nvSpPr>
          <p:cNvPr id="2" name="テキスト ボックス 1"/>
          <p:cNvSpPr txBox="1"/>
          <p:nvPr/>
        </p:nvSpPr>
        <p:spPr>
          <a:xfrm>
            <a:off x="3848312" y="165790"/>
            <a:ext cx="5092488" cy="707886"/>
          </a:xfrm>
          <a:prstGeom prst="rect">
            <a:avLst/>
          </a:prstGeom>
          <a:noFill/>
        </p:spPr>
        <p:txBody>
          <a:bodyPr wrap="square" rtlCol="0">
            <a:spAutoFit/>
          </a:bodyPr>
          <a:lstStyle/>
          <a:p>
            <a:pPr algn="r"/>
            <a:r>
              <a:rPr kumimoji="1" lang="ja-JP" altLang="en-US" sz="2000" dirty="0"/>
              <a:t>ハーモニーライン</a:t>
            </a:r>
            <a:endParaRPr kumimoji="1" lang="en-US" altLang="ja-JP" sz="2000" dirty="0"/>
          </a:p>
          <a:p>
            <a:pPr algn="r"/>
            <a:r>
              <a:rPr lang="en-US" altLang="ja-JP" sz="2000" dirty="0"/>
              <a:t>2020</a:t>
            </a:r>
            <a:r>
              <a:rPr lang="ja-JP" altLang="en-US" sz="2000" dirty="0"/>
              <a:t>年</a:t>
            </a:r>
            <a:r>
              <a:rPr lang="en-US" altLang="ja-JP" sz="2000" dirty="0"/>
              <a:t>1</a:t>
            </a:r>
            <a:r>
              <a:rPr lang="ja-JP" altLang="en-US" sz="2000" dirty="0"/>
              <a:t>月</a:t>
            </a:r>
            <a:r>
              <a:rPr lang="en-US" altLang="ja-JP" sz="2000" dirty="0"/>
              <a:t>12</a:t>
            </a:r>
            <a:r>
              <a:rPr lang="ja-JP" altLang="en-US" sz="2000" dirty="0"/>
              <a:t>日（日）</a:t>
            </a:r>
            <a:endParaRPr kumimoji="1" lang="en-US" altLang="ja-JP" sz="2000" dirty="0"/>
          </a:p>
        </p:txBody>
      </p:sp>
      <p:pic>
        <p:nvPicPr>
          <p:cNvPr id="4" name="図 3" descr="部屋 が含まれている画像&#10;&#10;自動的に生成された説明">
            <a:extLst>
              <a:ext uri="{FF2B5EF4-FFF2-40B4-BE49-F238E27FC236}">
                <a16:creationId xmlns:a16="http://schemas.microsoft.com/office/drawing/2014/main" id="{374246AF-1F40-42C2-BB26-397996B5DE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031" y="2921113"/>
            <a:ext cx="1583439" cy="2293256"/>
          </a:xfrm>
          <a:prstGeom prst="rect">
            <a:avLst/>
          </a:prstGeom>
        </p:spPr>
      </p:pic>
      <p:pic>
        <p:nvPicPr>
          <p:cNvPr id="7" name="図 6" descr="部屋 が含まれている画像&#10;&#10;自動的に生成された説明">
            <a:extLst>
              <a:ext uri="{FF2B5EF4-FFF2-40B4-BE49-F238E27FC236}">
                <a16:creationId xmlns:a16="http://schemas.microsoft.com/office/drawing/2014/main" id="{D384C197-A237-4185-A48F-F9290CFFAC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1643" y="2921113"/>
            <a:ext cx="1583439" cy="2293256"/>
          </a:xfrm>
          <a:prstGeom prst="rect">
            <a:avLst/>
          </a:prstGeom>
        </p:spPr>
      </p:pic>
    </p:spTree>
    <p:extLst>
      <p:ext uri="{BB962C8B-B14F-4D97-AF65-F5344CB8AC3E}">
        <p14:creationId xmlns:p14="http://schemas.microsoft.com/office/powerpoint/2010/main" val="395451994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FD1226-8393-458B-A9CE-C75E7BCBA469}"/>
              </a:ext>
            </a:extLst>
          </p:cNvPr>
          <p:cNvSpPr>
            <a:spLocks noGrp="1"/>
          </p:cNvSpPr>
          <p:nvPr>
            <p:ph type="title"/>
          </p:nvPr>
        </p:nvSpPr>
        <p:spPr>
          <a:xfrm>
            <a:off x="278491" y="138112"/>
            <a:ext cx="7886700" cy="643617"/>
          </a:xfrm>
        </p:spPr>
        <p:txBody>
          <a:bodyPr>
            <a:normAutofit/>
          </a:bodyPr>
          <a:lstStyle/>
          <a:p>
            <a:r>
              <a:rPr kumimoji="1" lang="ja-JP" altLang="en-US" sz="2800" dirty="0">
                <a:solidFill>
                  <a:srgbClr val="FF0000"/>
                </a:solidFill>
                <a:latin typeface="+mn-lt"/>
              </a:rPr>
              <a:t>着床前診断（</a:t>
            </a:r>
            <a:r>
              <a:rPr kumimoji="1" lang="en-US" altLang="ja-JP" sz="2800" dirty="0">
                <a:solidFill>
                  <a:srgbClr val="FF0000"/>
                </a:solidFill>
                <a:latin typeface="+mn-lt"/>
              </a:rPr>
              <a:t>PGT</a:t>
            </a:r>
            <a:r>
              <a:rPr lang="ja-JP" altLang="en-US" sz="2800" dirty="0">
                <a:solidFill>
                  <a:srgbClr val="FF0000"/>
                </a:solidFill>
                <a:latin typeface="+mn-lt"/>
              </a:rPr>
              <a:t>）</a:t>
            </a:r>
            <a:endParaRPr kumimoji="1" lang="ja-JP" altLang="en-US" sz="2800" dirty="0">
              <a:solidFill>
                <a:srgbClr val="FF0000"/>
              </a:solidFill>
              <a:latin typeface="+mn-lt"/>
            </a:endParaRPr>
          </a:p>
        </p:txBody>
      </p:sp>
      <p:pic>
        <p:nvPicPr>
          <p:cNvPr id="6" name="図 5">
            <a:extLst>
              <a:ext uri="{FF2B5EF4-FFF2-40B4-BE49-F238E27FC236}">
                <a16:creationId xmlns:a16="http://schemas.microsoft.com/office/drawing/2014/main" id="{FA265A6E-F2B4-4B2A-A36C-716539039586}"/>
              </a:ext>
            </a:extLst>
          </p:cNvPr>
          <p:cNvPicPr>
            <a:picLocks noChangeAspect="1"/>
          </p:cNvPicPr>
          <p:nvPr/>
        </p:nvPicPr>
        <p:blipFill>
          <a:blip r:embed="rId2"/>
          <a:stretch>
            <a:fillRect/>
          </a:stretch>
        </p:blipFill>
        <p:spPr>
          <a:xfrm>
            <a:off x="367359" y="3209720"/>
            <a:ext cx="3370218" cy="2515961"/>
          </a:xfrm>
          <a:prstGeom prst="rect">
            <a:avLst/>
          </a:prstGeom>
        </p:spPr>
      </p:pic>
      <p:sp>
        <p:nvSpPr>
          <p:cNvPr id="7" name="テキスト ボックス 6">
            <a:extLst>
              <a:ext uri="{FF2B5EF4-FFF2-40B4-BE49-F238E27FC236}">
                <a16:creationId xmlns:a16="http://schemas.microsoft.com/office/drawing/2014/main" id="{C675ECFE-AD7B-4DF0-8376-3F87911E9BEE}"/>
              </a:ext>
            </a:extLst>
          </p:cNvPr>
          <p:cNvSpPr txBox="1"/>
          <p:nvPr/>
        </p:nvSpPr>
        <p:spPr>
          <a:xfrm>
            <a:off x="950685" y="839468"/>
            <a:ext cx="8055430" cy="1446550"/>
          </a:xfrm>
          <a:prstGeom prst="rect">
            <a:avLst/>
          </a:prstGeom>
          <a:noFill/>
        </p:spPr>
        <p:txBody>
          <a:bodyPr wrap="square" rtlCol="0">
            <a:spAutoFit/>
          </a:bodyPr>
          <a:lstStyle/>
          <a:p>
            <a:pPr>
              <a:spcBef>
                <a:spcPts val="600"/>
              </a:spcBef>
            </a:pPr>
            <a:r>
              <a:rPr kumimoji="1" lang="ja-JP" altLang="en-US" sz="2400" dirty="0"/>
              <a:t>①　</a:t>
            </a:r>
            <a:r>
              <a:rPr kumimoji="1" lang="ja-JP" altLang="en-US" sz="2400" u="sng" dirty="0"/>
              <a:t>精子と卵子を体外で受精させる</a:t>
            </a:r>
            <a:endParaRPr kumimoji="1" lang="en-US" altLang="ja-JP" sz="2400" u="sng" dirty="0"/>
          </a:p>
          <a:p>
            <a:pPr marL="900113" indent="-285750">
              <a:spcBef>
                <a:spcPts val="600"/>
              </a:spcBef>
              <a:buFont typeface="Arial" panose="020B0604020202020204" pitchFamily="34" charset="0"/>
              <a:buChar char="•"/>
            </a:pPr>
            <a:r>
              <a:rPr kumimoji="1" lang="ja-JP" altLang="en-US" dirty="0"/>
              <a:t>方法は、一般的な不妊治療で用いられる体外受精、顕微授精と同じ</a:t>
            </a:r>
            <a:endParaRPr kumimoji="1" lang="en-US" altLang="ja-JP" dirty="0"/>
          </a:p>
          <a:p>
            <a:pPr marL="900113" indent="-285750">
              <a:spcBef>
                <a:spcPts val="600"/>
              </a:spcBef>
              <a:buFont typeface="Arial" panose="020B0604020202020204" pitchFamily="34" charset="0"/>
              <a:buChar char="•"/>
            </a:pPr>
            <a:r>
              <a:rPr lang="ja-JP" altLang="en-US" dirty="0"/>
              <a:t>通常、女性の側は卵巣を刺激する薬（飲み薬や注射など）を数日使用し、（一度に複数の卵子を採取（膣から卵巣に針を刺して吸引）</a:t>
            </a:r>
            <a:endParaRPr kumimoji="1" lang="ja-JP" altLang="en-US" dirty="0"/>
          </a:p>
        </p:txBody>
      </p:sp>
      <p:pic>
        <p:nvPicPr>
          <p:cNvPr id="9" name="図 8">
            <a:extLst>
              <a:ext uri="{FF2B5EF4-FFF2-40B4-BE49-F238E27FC236}">
                <a16:creationId xmlns:a16="http://schemas.microsoft.com/office/drawing/2014/main" id="{52EC9BC4-2D6E-49F4-8CB3-05A7ABB3E1A2}"/>
              </a:ext>
            </a:extLst>
          </p:cNvPr>
          <p:cNvPicPr>
            <a:picLocks noChangeAspect="1"/>
          </p:cNvPicPr>
          <p:nvPr/>
        </p:nvPicPr>
        <p:blipFill>
          <a:blip r:embed="rId3"/>
          <a:stretch>
            <a:fillRect/>
          </a:stretch>
        </p:blipFill>
        <p:spPr>
          <a:xfrm>
            <a:off x="137885" y="1373981"/>
            <a:ext cx="1447060" cy="1127579"/>
          </a:xfrm>
          <a:prstGeom prst="rect">
            <a:avLst/>
          </a:prstGeom>
        </p:spPr>
      </p:pic>
      <p:sp>
        <p:nvSpPr>
          <p:cNvPr id="10" name="矢印: 右 9">
            <a:extLst>
              <a:ext uri="{FF2B5EF4-FFF2-40B4-BE49-F238E27FC236}">
                <a16:creationId xmlns:a16="http://schemas.microsoft.com/office/drawing/2014/main" id="{D2A7BC1E-E98A-4634-9D5F-5B60FA8DDD25}"/>
              </a:ext>
            </a:extLst>
          </p:cNvPr>
          <p:cNvSpPr/>
          <p:nvPr/>
        </p:nvSpPr>
        <p:spPr>
          <a:xfrm rot="3683049">
            <a:off x="1045474" y="2794292"/>
            <a:ext cx="911351" cy="246449"/>
          </a:xfrm>
          <a:prstGeom prst="rightArrow">
            <a:avLst>
              <a:gd name="adj1" fmla="val 50000"/>
              <a:gd name="adj2" fmla="val 74431"/>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DE6EED1-3988-4D25-AF4A-A03B084D313F}"/>
              </a:ext>
            </a:extLst>
          </p:cNvPr>
          <p:cNvSpPr txBox="1"/>
          <p:nvPr/>
        </p:nvSpPr>
        <p:spPr>
          <a:xfrm>
            <a:off x="2875980" y="3000572"/>
            <a:ext cx="6081488" cy="3339376"/>
          </a:xfrm>
          <a:prstGeom prst="rect">
            <a:avLst/>
          </a:prstGeom>
          <a:noFill/>
        </p:spPr>
        <p:txBody>
          <a:bodyPr wrap="square" rtlCol="0">
            <a:spAutoFit/>
          </a:bodyPr>
          <a:lstStyle/>
          <a:p>
            <a:pPr>
              <a:spcBef>
                <a:spcPts val="600"/>
              </a:spcBef>
            </a:pPr>
            <a:r>
              <a:rPr lang="ja-JP" altLang="en-US" sz="2400" dirty="0"/>
              <a:t>②</a:t>
            </a:r>
            <a:r>
              <a:rPr kumimoji="1" lang="ja-JP" altLang="en-US" sz="2400" dirty="0"/>
              <a:t>　</a:t>
            </a:r>
            <a:r>
              <a:rPr kumimoji="1" lang="ja-JP" altLang="en-US" sz="2400" u="sng" dirty="0"/>
              <a:t>５日前後培養</a:t>
            </a:r>
            <a:r>
              <a:rPr lang="ja-JP" altLang="en-US" sz="2400" u="sng" dirty="0"/>
              <a:t>した胚盤胞から細胞を採取</a:t>
            </a:r>
            <a:endParaRPr lang="en-US" altLang="ja-JP" sz="2400" u="sng" dirty="0"/>
          </a:p>
          <a:p>
            <a:pPr marL="900113" indent="-285750">
              <a:spcBef>
                <a:spcPts val="600"/>
              </a:spcBef>
              <a:buFont typeface="Arial" panose="020B0604020202020204" pitchFamily="34" charset="0"/>
              <a:buChar char="•"/>
            </a:pPr>
            <a:r>
              <a:rPr kumimoji="1" lang="ja-JP" altLang="en-US" dirty="0"/>
              <a:t>５日目頃には約</a:t>
            </a:r>
            <a:r>
              <a:rPr kumimoji="1" lang="en-US" altLang="ja-JP" dirty="0"/>
              <a:t>100</a:t>
            </a:r>
            <a:r>
              <a:rPr kumimoji="1" lang="ja-JP" altLang="en-US" dirty="0"/>
              <a:t>個くらいの細胞に増えている</a:t>
            </a:r>
            <a:endParaRPr kumimoji="1" lang="en-US" altLang="ja-JP" dirty="0"/>
          </a:p>
          <a:p>
            <a:pPr marL="900113" indent="-285750">
              <a:spcBef>
                <a:spcPts val="600"/>
              </a:spcBef>
              <a:buFont typeface="Arial" panose="020B0604020202020204" pitchFamily="34" charset="0"/>
              <a:buChar char="•"/>
            </a:pPr>
            <a:r>
              <a:rPr lang="ja-JP" altLang="en-US" dirty="0"/>
              <a:t>どの細胞も、最初の受精卵のコピーなので、遺伝子や染色体の状況は同じと考えられる</a:t>
            </a:r>
            <a:endParaRPr lang="en-US" altLang="ja-JP" dirty="0"/>
          </a:p>
          <a:p>
            <a:pPr marL="900113" indent="-285750">
              <a:spcBef>
                <a:spcPts val="600"/>
              </a:spcBef>
              <a:buFont typeface="Arial" panose="020B0604020202020204" pitchFamily="34" charset="0"/>
              <a:buChar char="•"/>
            </a:pPr>
            <a:r>
              <a:rPr lang="ja-JP" altLang="en-US" dirty="0"/>
              <a:t>胚盤胞のうち、胎盤になっていく部分の細胞を５～６個採取し、遺伝子や染色体の状況を調べる</a:t>
            </a:r>
            <a:endParaRPr lang="en-US" altLang="ja-JP" dirty="0"/>
          </a:p>
          <a:p>
            <a:pPr marL="900113" indent="-285750">
              <a:spcBef>
                <a:spcPts val="600"/>
              </a:spcBef>
              <a:buFont typeface="Arial" panose="020B0604020202020204" pitchFamily="34" charset="0"/>
              <a:buChar char="•"/>
            </a:pPr>
            <a:r>
              <a:rPr lang="ja-JP" altLang="en-US" dirty="0"/>
              <a:t>その間、胚盤胞の残りの部分は凍結保存</a:t>
            </a:r>
            <a:endParaRPr lang="en-US" altLang="ja-JP" dirty="0"/>
          </a:p>
          <a:p>
            <a:pPr marL="900113" indent="-285750">
              <a:spcBef>
                <a:spcPts val="600"/>
              </a:spcBef>
              <a:buFont typeface="Arial" panose="020B0604020202020204" pitchFamily="34" charset="0"/>
              <a:buChar char="•"/>
            </a:pPr>
            <a:r>
              <a:rPr lang="ja-JP" altLang="en-US" dirty="0"/>
              <a:t>この作業を複数の胚盤胞について実施、各胚盤胞の遺伝子や染色体の状況の解析結果に応じて、凍結中のものから子宮に移植する胚を選択</a:t>
            </a:r>
            <a:endParaRPr lang="en-US" altLang="ja-JP" dirty="0"/>
          </a:p>
        </p:txBody>
      </p:sp>
      <p:sp>
        <p:nvSpPr>
          <p:cNvPr id="12" name="テキスト ボックス 11">
            <a:extLst>
              <a:ext uri="{FF2B5EF4-FFF2-40B4-BE49-F238E27FC236}">
                <a16:creationId xmlns:a16="http://schemas.microsoft.com/office/drawing/2014/main" id="{E5831011-498A-4681-9280-FBC3ECF41F56}"/>
              </a:ext>
            </a:extLst>
          </p:cNvPr>
          <p:cNvSpPr txBox="1"/>
          <p:nvPr/>
        </p:nvSpPr>
        <p:spPr>
          <a:xfrm>
            <a:off x="188009" y="5060121"/>
            <a:ext cx="1240971" cy="646331"/>
          </a:xfrm>
          <a:prstGeom prst="rect">
            <a:avLst/>
          </a:prstGeom>
          <a:noFill/>
        </p:spPr>
        <p:txBody>
          <a:bodyPr wrap="square" rtlCol="0">
            <a:spAutoFit/>
          </a:bodyPr>
          <a:lstStyle/>
          <a:p>
            <a:r>
              <a:rPr kumimoji="1" lang="ja-JP" altLang="en-US" dirty="0"/>
              <a:t>ピペットで胚を固定</a:t>
            </a:r>
          </a:p>
        </p:txBody>
      </p:sp>
      <p:sp>
        <p:nvSpPr>
          <p:cNvPr id="13" name="テキスト ボックス 12">
            <a:extLst>
              <a:ext uri="{FF2B5EF4-FFF2-40B4-BE49-F238E27FC236}">
                <a16:creationId xmlns:a16="http://schemas.microsoft.com/office/drawing/2014/main" id="{37E1E1BE-2257-4F62-9369-C6A9CFE51651}"/>
              </a:ext>
            </a:extLst>
          </p:cNvPr>
          <p:cNvSpPr txBox="1"/>
          <p:nvPr/>
        </p:nvSpPr>
        <p:spPr>
          <a:xfrm>
            <a:off x="2684392" y="4736955"/>
            <a:ext cx="972457" cy="646331"/>
          </a:xfrm>
          <a:prstGeom prst="rect">
            <a:avLst/>
          </a:prstGeom>
          <a:noFill/>
        </p:spPr>
        <p:txBody>
          <a:bodyPr wrap="square" rtlCol="0">
            <a:spAutoFit/>
          </a:bodyPr>
          <a:lstStyle/>
          <a:p>
            <a:r>
              <a:rPr kumimoji="1" lang="ja-JP" altLang="en-US" dirty="0"/>
              <a:t>細胞を採取</a:t>
            </a:r>
          </a:p>
        </p:txBody>
      </p:sp>
      <p:sp>
        <p:nvSpPr>
          <p:cNvPr id="16" name="テキスト ボックス 15">
            <a:extLst>
              <a:ext uri="{FF2B5EF4-FFF2-40B4-BE49-F238E27FC236}">
                <a16:creationId xmlns:a16="http://schemas.microsoft.com/office/drawing/2014/main" id="{C9359E3D-DDFC-48ED-8E16-B29D5857CA23}"/>
              </a:ext>
            </a:extLst>
          </p:cNvPr>
          <p:cNvSpPr txBox="1"/>
          <p:nvPr/>
        </p:nvSpPr>
        <p:spPr>
          <a:xfrm>
            <a:off x="254986" y="3481452"/>
            <a:ext cx="1107016" cy="400110"/>
          </a:xfrm>
          <a:prstGeom prst="rect">
            <a:avLst/>
          </a:prstGeom>
          <a:noFill/>
          <a:ln w="12700">
            <a:solidFill>
              <a:schemeClr val="tx1"/>
            </a:solidFill>
          </a:ln>
        </p:spPr>
        <p:txBody>
          <a:bodyPr wrap="square" rtlCol="0">
            <a:spAutoFit/>
          </a:bodyPr>
          <a:lstStyle/>
          <a:p>
            <a:pPr algn="ctr"/>
            <a:r>
              <a:rPr kumimoji="1" lang="ja-JP" altLang="en-US" sz="2000" dirty="0"/>
              <a:t>胚盤胞</a:t>
            </a:r>
          </a:p>
        </p:txBody>
      </p:sp>
      <p:sp>
        <p:nvSpPr>
          <p:cNvPr id="18" name="テキスト ボックス 17">
            <a:extLst>
              <a:ext uri="{FF2B5EF4-FFF2-40B4-BE49-F238E27FC236}">
                <a16:creationId xmlns:a16="http://schemas.microsoft.com/office/drawing/2014/main" id="{4DA22916-699B-4DB2-B5F5-FF1D85077305}"/>
              </a:ext>
            </a:extLst>
          </p:cNvPr>
          <p:cNvSpPr txBox="1"/>
          <p:nvPr/>
        </p:nvSpPr>
        <p:spPr>
          <a:xfrm>
            <a:off x="805062" y="5934829"/>
            <a:ext cx="1107016" cy="400110"/>
          </a:xfrm>
          <a:prstGeom prst="rect">
            <a:avLst/>
          </a:prstGeom>
          <a:noFill/>
          <a:ln w="12700">
            <a:solidFill>
              <a:schemeClr val="tx1"/>
            </a:solidFill>
          </a:ln>
        </p:spPr>
        <p:txBody>
          <a:bodyPr wrap="square" rtlCol="0">
            <a:spAutoFit/>
          </a:bodyPr>
          <a:lstStyle/>
          <a:p>
            <a:pPr algn="ctr"/>
            <a:r>
              <a:rPr lang="ja-JP" altLang="en-US" sz="2000" dirty="0"/>
              <a:t>胎児へ</a:t>
            </a:r>
            <a:endParaRPr kumimoji="1" lang="ja-JP" altLang="en-US" sz="2000" dirty="0"/>
          </a:p>
        </p:txBody>
      </p:sp>
      <p:sp>
        <p:nvSpPr>
          <p:cNvPr id="19" name="テキスト ボックス 18">
            <a:extLst>
              <a:ext uri="{FF2B5EF4-FFF2-40B4-BE49-F238E27FC236}">
                <a16:creationId xmlns:a16="http://schemas.microsoft.com/office/drawing/2014/main" id="{D477D7C9-699F-43E2-8787-1435AAAB38A2}"/>
              </a:ext>
            </a:extLst>
          </p:cNvPr>
          <p:cNvSpPr txBox="1"/>
          <p:nvPr/>
        </p:nvSpPr>
        <p:spPr>
          <a:xfrm>
            <a:off x="2052468" y="5934582"/>
            <a:ext cx="1107016" cy="400110"/>
          </a:xfrm>
          <a:prstGeom prst="rect">
            <a:avLst/>
          </a:prstGeom>
          <a:noFill/>
          <a:ln w="12700">
            <a:solidFill>
              <a:schemeClr val="tx1"/>
            </a:solidFill>
          </a:ln>
        </p:spPr>
        <p:txBody>
          <a:bodyPr wrap="square" rtlCol="0">
            <a:spAutoFit/>
          </a:bodyPr>
          <a:lstStyle/>
          <a:p>
            <a:pPr algn="ctr"/>
            <a:r>
              <a:rPr kumimoji="1" lang="ja-JP" altLang="en-US" sz="2000" dirty="0"/>
              <a:t>胎盤へ</a:t>
            </a:r>
          </a:p>
        </p:txBody>
      </p:sp>
      <p:cxnSp>
        <p:nvCxnSpPr>
          <p:cNvPr id="21" name="直線コネクタ 20">
            <a:extLst>
              <a:ext uri="{FF2B5EF4-FFF2-40B4-BE49-F238E27FC236}">
                <a16:creationId xmlns:a16="http://schemas.microsoft.com/office/drawing/2014/main" id="{D834F9EC-5118-4FB4-BE34-8C5CF3356A41}"/>
              </a:ext>
            </a:extLst>
          </p:cNvPr>
          <p:cNvCxnSpPr>
            <a:cxnSpLocks/>
            <a:endCxn id="18" idx="0"/>
          </p:cNvCxnSpPr>
          <p:nvPr/>
        </p:nvCxnSpPr>
        <p:spPr>
          <a:xfrm flipH="1">
            <a:off x="1358570" y="4467700"/>
            <a:ext cx="375303" cy="14671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96C78EE1-A0F3-4BEE-A26D-E70775C6BD1B}"/>
              </a:ext>
            </a:extLst>
          </p:cNvPr>
          <p:cNvCxnSpPr>
            <a:cxnSpLocks/>
            <a:endCxn id="19" idx="0"/>
          </p:cNvCxnSpPr>
          <p:nvPr/>
        </p:nvCxnSpPr>
        <p:spPr>
          <a:xfrm>
            <a:off x="2370317" y="4966712"/>
            <a:ext cx="235659" cy="9678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8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FD1226-8393-458B-A9CE-C75E7BCBA469}"/>
              </a:ext>
            </a:extLst>
          </p:cNvPr>
          <p:cNvSpPr>
            <a:spLocks noGrp="1"/>
          </p:cNvSpPr>
          <p:nvPr>
            <p:ph type="title"/>
          </p:nvPr>
        </p:nvSpPr>
        <p:spPr>
          <a:xfrm>
            <a:off x="447221" y="-84817"/>
            <a:ext cx="7886700" cy="1325563"/>
          </a:xfrm>
        </p:spPr>
        <p:txBody>
          <a:bodyPr>
            <a:normAutofit/>
          </a:bodyPr>
          <a:lstStyle/>
          <a:p>
            <a:r>
              <a:rPr kumimoji="1" lang="ja-JP" altLang="en-US" sz="2800" dirty="0">
                <a:solidFill>
                  <a:srgbClr val="FF0000"/>
                </a:solidFill>
              </a:rPr>
              <a:t>着床前診断の歴史</a:t>
            </a:r>
          </a:p>
        </p:txBody>
      </p:sp>
      <p:sp>
        <p:nvSpPr>
          <p:cNvPr id="3" name="コンテンツ プレースホルダー 2">
            <a:extLst>
              <a:ext uri="{FF2B5EF4-FFF2-40B4-BE49-F238E27FC236}">
                <a16:creationId xmlns:a16="http://schemas.microsoft.com/office/drawing/2014/main" id="{34B00F78-E686-4A89-B0D1-5566FE8F1263}"/>
              </a:ext>
            </a:extLst>
          </p:cNvPr>
          <p:cNvSpPr>
            <a:spLocks noGrp="1"/>
          </p:cNvSpPr>
          <p:nvPr>
            <p:ph idx="1"/>
          </p:nvPr>
        </p:nvSpPr>
        <p:spPr>
          <a:xfrm>
            <a:off x="396421" y="924061"/>
            <a:ext cx="8486322" cy="5687195"/>
          </a:xfrm>
        </p:spPr>
        <p:txBody>
          <a:bodyPr>
            <a:noAutofit/>
          </a:bodyPr>
          <a:lstStyle/>
          <a:p>
            <a:pPr>
              <a:lnSpc>
                <a:spcPct val="120000"/>
              </a:lnSpc>
              <a:spcBef>
                <a:spcPts val="600"/>
              </a:spcBef>
            </a:pPr>
            <a:r>
              <a:rPr lang="ja-JP" altLang="en-US" sz="2400" dirty="0"/>
              <a:t>人間において、</a:t>
            </a:r>
            <a:r>
              <a:rPr lang="en-US" altLang="ja-JP" sz="2400" dirty="0"/>
              <a:t>1990</a:t>
            </a:r>
            <a:r>
              <a:rPr lang="ja-JP" altLang="en-US" sz="2400" dirty="0"/>
              <a:t>年代から欧米を中心に普及</a:t>
            </a:r>
            <a:endParaRPr lang="en-US" altLang="ja-JP" sz="2400" dirty="0"/>
          </a:p>
          <a:p>
            <a:pPr>
              <a:lnSpc>
                <a:spcPct val="120000"/>
              </a:lnSpc>
              <a:spcBef>
                <a:spcPts val="600"/>
              </a:spcBef>
            </a:pPr>
            <a:r>
              <a:rPr lang="ja-JP" altLang="en-US" sz="2400" dirty="0"/>
              <a:t>畜産などではさらに前から利用されており、安全性はほぼ確立</a:t>
            </a:r>
            <a:endParaRPr lang="en-US" altLang="ja-JP" sz="2400" dirty="0"/>
          </a:p>
          <a:p>
            <a:pPr>
              <a:lnSpc>
                <a:spcPct val="120000"/>
              </a:lnSpc>
              <a:spcBef>
                <a:spcPts val="600"/>
              </a:spcBef>
            </a:pPr>
            <a:r>
              <a:rPr lang="ja-JP" altLang="en-US" sz="2400" dirty="0"/>
              <a:t>名称が変わりました</a:t>
            </a:r>
            <a:endParaRPr lang="en-US" altLang="ja-JP" sz="2400" dirty="0"/>
          </a:p>
          <a:p>
            <a:pPr>
              <a:lnSpc>
                <a:spcPct val="120000"/>
              </a:lnSpc>
              <a:spcBef>
                <a:spcPts val="600"/>
              </a:spcBef>
            </a:pPr>
            <a:endParaRPr lang="en-US" altLang="ja-JP" sz="2400" dirty="0"/>
          </a:p>
          <a:p>
            <a:pPr>
              <a:lnSpc>
                <a:spcPct val="120000"/>
              </a:lnSpc>
              <a:spcBef>
                <a:spcPts val="600"/>
              </a:spcBef>
            </a:pPr>
            <a:endParaRPr lang="en-US" altLang="ja-JP" sz="2400" dirty="0"/>
          </a:p>
          <a:p>
            <a:pPr>
              <a:lnSpc>
                <a:spcPct val="120000"/>
              </a:lnSpc>
              <a:spcBef>
                <a:spcPts val="600"/>
              </a:spcBef>
            </a:pPr>
            <a:endParaRPr lang="en-US" altLang="ja-JP" sz="2400" dirty="0"/>
          </a:p>
          <a:p>
            <a:pPr>
              <a:lnSpc>
                <a:spcPct val="120000"/>
              </a:lnSpc>
              <a:spcBef>
                <a:spcPts val="600"/>
              </a:spcBef>
            </a:pPr>
            <a:endParaRPr lang="en-US" altLang="ja-JP" sz="2400" dirty="0"/>
          </a:p>
          <a:p>
            <a:pPr>
              <a:lnSpc>
                <a:spcPct val="120000"/>
              </a:lnSpc>
              <a:spcBef>
                <a:spcPts val="600"/>
              </a:spcBef>
            </a:pPr>
            <a:endParaRPr lang="en-US" altLang="ja-JP" sz="2400" dirty="0"/>
          </a:p>
          <a:p>
            <a:pPr>
              <a:lnSpc>
                <a:spcPct val="120000"/>
              </a:lnSpc>
              <a:spcBef>
                <a:spcPts val="600"/>
              </a:spcBef>
            </a:pPr>
            <a:endParaRPr lang="en-US" altLang="ja-JP" sz="2400" dirty="0"/>
          </a:p>
          <a:p>
            <a:pPr>
              <a:lnSpc>
                <a:spcPct val="120000"/>
              </a:lnSpc>
              <a:spcBef>
                <a:spcPts val="600"/>
              </a:spcBef>
            </a:pPr>
            <a:r>
              <a:rPr lang="ja-JP" altLang="en-US" sz="2400" dirty="0"/>
              <a:t>欧米では、</a:t>
            </a:r>
            <a:r>
              <a:rPr lang="en-US" altLang="ja-JP" sz="2400" dirty="0"/>
              <a:t>PGT-M</a:t>
            </a:r>
            <a:r>
              <a:rPr lang="ja-JP" altLang="en-US" sz="2400" dirty="0"/>
              <a:t>と同時に</a:t>
            </a:r>
            <a:r>
              <a:rPr lang="en-US" altLang="ja-JP" sz="2400" dirty="0"/>
              <a:t>PGT-A</a:t>
            </a:r>
            <a:r>
              <a:rPr lang="ja-JP" altLang="en-US" sz="2400" dirty="0"/>
              <a:t>も実施することが多い</a:t>
            </a:r>
            <a:endParaRPr lang="en-US" altLang="ja-JP" sz="2400" dirty="0"/>
          </a:p>
          <a:p>
            <a:pPr>
              <a:lnSpc>
                <a:spcPct val="120000"/>
              </a:lnSpc>
              <a:spcBef>
                <a:spcPts val="600"/>
              </a:spcBef>
            </a:pPr>
            <a:r>
              <a:rPr lang="ja-JP" altLang="en-US" sz="2400" dirty="0"/>
              <a:t>複数の疾患について</a:t>
            </a:r>
            <a:r>
              <a:rPr lang="en-US" altLang="ja-JP" sz="2400" dirty="0"/>
              <a:t>PGT-M</a:t>
            </a:r>
            <a:r>
              <a:rPr lang="ja-JP" altLang="en-US" sz="2400" dirty="0"/>
              <a:t>を行うこともできる</a:t>
            </a:r>
            <a:endParaRPr lang="en-US" altLang="ja-JP" sz="2400" dirty="0"/>
          </a:p>
          <a:p>
            <a:pPr marL="0" indent="0">
              <a:lnSpc>
                <a:spcPct val="120000"/>
              </a:lnSpc>
              <a:spcBef>
                <a:spcPts val="600"/>
              </a:spcBef>
              <a:buNone/>
            </a:pPr>
            <a:endParaRPr lang="en-US" altLang="ja-JP" sz="2400" dirty="0"/>
          </a:p>
        </p:txBody>
      </p:sp>
      <p:graphicFrame>
        <p:nvGraphicFramePr>
          <p:cNvPr id="4" name="表 3">
            <a:extLst>
              <a:ext uri="{FF2B5EF4-FFF2-40B4-BE49-F238E27FC236}">
                <a16:creationId xmlns:a16="http://schemas.microsoft.com/office/drawing/2014/main" id="{A4DF646A-8E9B-4853-B452-941F22279E04}"/>
              </a:ext>
            </a:extLst>
          </p:cNvPr>
          <p:cNvGraphicFramePr>
            <a:graphicFrameLocks noGrp="1"/>
          </p:cNvGraphicFramePr>
          <p:nvPr>
            <p:extLst>
              <p:ext uri="{D42A27DB-BD31-4B8C-83A1-F6EECF244321}">
                <p14:modId xmlns:p14="http://schemas.microsoft.com/office/powerpoint/2010/main" val="765507000"/>
              </p:ext>
            </p:extLst>
          </p:nvPr>
        </p:nvGraphicFramePr>
        <p:xfrm>
          <a:off x="599621" y="2433933"/>
          <a:ext cx="8147958" cy="2987040"/>
        </p:xfrm>
        <a:graphic>
          <a:graphicData uri="http://schemas.openxmlformats.org/drawingml/2006/table">
            <a:tbl>
              <a:tblPr firstRow="1" bandRow="1">
                <a:tableStyleId>{93296810-A885-4BE3-A3E7-6D5BEEA58F35}</a:tableStyleId>
              </a:tblPr>
              <a:tblGrid>
                <a:gridCol w="5387522">
                  <a:extLst>
                    <a:ext uri="{9D8B030D-6E8A-4147-A177-3AD203B41FA5}">
                      <a16:colId xmlns:a16="http://schemas.microsoft.com/office/drawing/2014/main" val="416582362"/>
                    </a:ext>
                  </a:extLst>
                </a:gridCol>
                <a:gridCol w="1465943">
                  <a:extLst>
                    <a:ext uri="{9D8B030D-6E8A-4147-A177-3AD203B41FA5}">
                      <a16:colId xmlns:a16="http://schemas.microsoft.com/office/drawing/2014/main" val="2550997686"/>
                    </a:ext>
                  </a:extLst>
                </a:gridCol>
                <a:gridCol w="1294493">
                  <a:extLst>
                    <a:ext uri="{9D8B030D-6E8A-4147-A177-3AD203B41FA5}">
                      <a16:colId xmlns:a16="http://schemas.microsoft.com/office/drawing/2014/main" val="2298732657"/>
                    </a:ext>
                  </a:extLst>
                </a:gridCol>
              </a:tblGrid>
              <a:tr h="370840">
                <a:tc>
                  <a:txBody>
                    <a:bodyPr/>
                    <a:lstStyle/>
                    <a:p>
                      <a:endParaRPr kumimoji="1" lang="ja-JP" altLang="en-US" sz="2400" baseline="0" dirty="0"/>
                    </a:p>
                  </a:txBody>
                  <a:tcPr/>
                </a:tc>
                <a:tc>
                  <a:txBody>
                    <a:bodyPr/>
                    <a:lstStyle/>
                    <a:p>
                      <a:pPr algn="ctr"/>
                      <a:r>
                        <a:rPr kumimoji="1" lang="ja-JP" altLang="en-US" sz="2400" baseline="0" dirty="0"/>
                        <a:t>以前</a:t>
                      </a:r>
                    </a:p>
                  </a:txBody>
                  <a:tcPr anchor="ctr"/>
                </a:tc>
                <a:tc>
                  <a:txBody>
                    <a:bodyPr/>
                    <a:lstStyle/>
                    <a:p>
                      <a:pPr algn="ctr"/>
                      <a:r>
                        <a:rPr kumimoji="1" lang="ja-JP" altLang="en-US" sz="2400" baseline="0" dirty="0"/>
                        <a:t>現在</a:t>
                      </a:r>
                    </a:p>
                  </a:txBody>
                  <a:tcPr anchor="ctr"/>
                </a:tc>
                <a:extLst>
                  <a:ext uri="{0D108BD9-81ED-4DB2-BD59-A6C34878D82A}">
                    <a16:rowId xmlns:a16="http://schemas.microsoft.com/office/drawing/2014/main" val="1382221063"/>
                  </a:ext>
                </a:extLst>
              </a:tr>
              <a:tr h="370840">
                <a:tc>
                  <a:txBody>
                    <a:bodyPr/>
                    <a:lstStyle/>
                    <a:p>
                      <a:r>
                        <a:rPr lang="ja-JP" altLang="en-US" sz="2400" baseline="0" dirty="0"/>
                        <a:t>着床前染色体スクリーニング</a:t>
                      </a:r>
                      <a:endParaRPr lang="en-US" altLang="ja-JP" sz="2400" baseline="0" dirty="0"/>
                    </a:p>
                    <a:p>
                      <a:r>
                        <a:rPr lang="ja-JP" altLang="en-US" sz="2400" baseline="0" dirty="0"/>
                        <a:t>（誰にでも起こりうる受精卵の染色体の本数異常を調べる）</a:t>
                      </a:r>
                      <a:endParaRPr kumimoji="1" lang="ja-JP" altLang="en-US" sz="2400" baseline="0" dirty="0"/>
                    </a:p>
                  </a:txBody>
                  <a:tcPr/>
                </a:tc>
                <a:tc>
                  <a:txBody>
                    <a:bodyPr/>
                    <a:lstStyle/>
                    <a:p>
                      <a:pPr algn="ctr"/>
                      <a:r>
                        <a:rPr kumimoji="1" lang="en-US" altLang="ja-JP" sz="2800" u="none" baseline="0" dirty="0"/>
                        <a:t>PGS</a:t>
                      </a:r>
                    </a:p>
                  </a:txBody>
                  <a:tcPr anchor="ctr"/>
                </a:tc>
                <a:tc>
                  <a:txBody>
                    <a:bodyPr/>
                    <a:lstStyle/>
                    <a:p>
                      <a:pPr algn="ctr"/>
                      <a:r>
                        <a:rPr kumimoji="1" lang="en-US" altLang="ja-JP" sz="2800" baseline="0" dirty="0"/>
                        <a:t>PGT-A</a:t>
                      </a:r>
                      <a:endParaRPr kumimoji="1" lang="ja-JP" altLang="en-US" sz="2800" baseline="0" dirty="0"/>
                    </a:p>
                  </a:txBody>
                  <a:tcPr anchor="ctr"/>
                </a:tc>
                <a:extLst>
                  <a:ext uri="{0D108BD9-81ED-4DB2-BD59-A6C34878D82A}">
                    <a16:rowId xmlns:a16="http://schemas.microsoft.com/office/drawing/2014/main" val="900628424"/>
                  </a:ext>
                </a:extLst>
              </a:tr>
              <a:tr h="370840">
                <a:tc>
                  <a:txBody>
                    <a:bodyPr/>
                    <a:lstStyle/>
                    <a:p>
                      <a:r>
                        <a:rPr kumimoji="1" lang="ja-JP" altLang="en-US" sz="2400" baseline="0" dirty="0"/>
                        <a:t>遺伝性疾患の診断（遺伝子の検査）</a:t>
                      </a:r>
                    </a:p>
                  </a:txBody>
                  <a:tcPr/>
                </a:tc>
                <a:tc>
                  <a:txBody>
                    <a:bodyPr/>
                    <a:lstStyle/>
                    <a:p>
                      <a:pPr algn="ctr"/>
                      <a:r>
                        <a:rPr kumimoji="1" lang="en-US" altLang="ja-JP" sz="2800" baseline="0" dirty="0"/>
                        <a:t>PGD</a:t>
                      </a:r>
                      <a:endParaRPr kumimoji="1" lang="ja-JP" altLang="en-US" sz="2800" baseline="0" dirty="0"/>
                    </a:p>
                  </a:txBody>
                  <a:tcPr anchor="ctr"/>
                </a:tc>
                <a:tc>
                  <a:txBody>
                    <a:bodyPr/>
                    <a:lstStyle/>
                    <a:p>
                      <a:pPr algn="ctr"/>
                      <a:r>
                        <a:rPr kumimoji="1" lang="en-US" altLang="ja-JP" sz="2800" baseline="0" dirty="0"/>
                        <a:t>PGT-M</a:t>
                      </a:r>
                      <a:endParaRPr kumimoji="1" lang="ja-JP" altLang="en-US" sz="2800" baseline="0" dirty="0"/>
                    </a:p>
                  </a:txBody>
                  <a:tcPr anchor="ctr"/>
                </a:tc>
                <a:extLst>
                  <a:ext uri="{0D108BD9-81ED-4DB2-BD59-A6C34878D82A}">
                    <a16:rowId xmlns:a16="http://schemas.microsoft.com/office/drawing/2014/main" val="3236583803"/>
                  </a:ext>
                </a:extLst>
              </a:tr>
              <a:tr h="370840">
                <a:tc>
                  <a:txBody>
                    <a:bodyPr/>
                    <a:lstStyle/>
                    <a:p>
                      <a:r>
                        <a:rPr lang="ja-JP" altLang="en-US" sz="2400" baseline="0" dirty="0"/>
                        <a:t>染色体異常を起こしやすい染色体構造をもつカップルにおける染色体検査</a:t>
                      </a:r>
                      <a:endParaRPr kumimoji="1" lang="ja-JP" altLang="en-US" sz="2400" baseline="0" dirty="0"/>
                    </a:p>
                  </a:txBody>
                  <a:tcPr/>
                </a:tc>
                <a:tc>
                  <a:txBody>
                    <a:bodyPr/>
                    <a:lstStyle/>
                    <a:p>
                      <a:pPr algn="ctr"/>
                      <a:r>
                        <a:rPr kumimoji="1" lang="en-US" altLang="ja-JP" sz="2800" baseline="0" dirty="0"/>
                        <a:t>PGD</a:t>
                      </a:r>
                      <a:endParaRPr kumimoji="1" lang="ja-JP" altLang="en-US" sz="2800" baseline="0" dirty="0"/>
                    </a:p>
                  </a:txBody>
                  <a:tcPr anchor="ctr"/>
                </a:tc>
                <a:tc>
                  <a:txBody>
                    <a:bodyPr/>
                    <a:lstStyle/>
                    <a:p>
                      <a:pPr algn="ctr"/>
                      <a:r>
                        <a:rPr kumimoji="1" lang="en-US" altLang="ja-JP" sz="2800" baseline="0" dirty="0"/>
                        <a:t>PGT-SR</a:t>
                      </a:r>
                      <a:endParaRPr kumimoji="1" lang="ja-JP" altLang="en-US" sz="2800" baseline="0" dirty="0"/>
                    </a:p>
                  </a:txBody>
                  <a:tcPr anchor="ctr"/>
                </a:tc>
                <a:extLst>
                  <a:ext uri="{0D108BD9-81ED-4DB2-BD59-A6C34878D82A}">
                    <a16:rowId xmlns:a16="http://schemas.microsoft.com/office/drawing/2014/main" val="457265089"/>
                  </a:ext>
                </a:extLst>
              </a:tr>
            </a:tbl>
          </a:graphicData>
        </a:graphic>
      </p:graphicFrame>
    </p:spTree>
    <p:extLst>
      <p:ext uri="{BB962C8B-B14F-4D97-AF65-F5344CB8AC3E}">
        <p14:creationId xmlns:p14="http://schemas.microsoft.com/office/powerpoint/2010/main" val="26141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AF22A-3D4C-42F5-90B7-CA64C0A39B17}"/>
              </a:ext>
            </a:extLst>
          </p:cNvPr>
          <p:cNvSpPr>
            <a:spLocks noGrp="1"/>
          </p:cNvSpPr>
          <p:nvPr>
            <p:ph type="title"/>
          </p:nvPr>
        </p:nvSpPr>
        <p:spPr>
          <a:xfrm>
            <a:off x="142421" y="101600"/>
            <a:ext cx="8283121" cy="556531"/>
          </a:xfrm>
        </p:spPr>
        <p:txBody>
          <a:bodyPr>
            <a:noAutofit/>
          </a:bodyPr>
          <a:lstStyle/>
          <a:p>
            <a:r>
              <a:rPr kumimoji="1" lang="ja-JP" altLang="en-US" sz="2800" dirty="0">
                <a:solidFill>
                  <a:srgbClr val="FF0000"/>
                </a:solidFill>
              </a:rPr>
              <a:t>着床前診断の日本の現状</a:t>
            </a:r>
          </a:p>
        </p:txBody>
      </p:sp>
      <p:sp>
        <p:nvSpPr>
          <p:cNvPr id="3" name="コンテンツ プレースホルダー 2">
            <a:extLst>
              <a:ext uri="{FF2B5EF4-FFF2-40B4-BE49-F238E27FC236}">
                <a16:creationId xmlns:a16="http://schemas.microsoft.com/office/drawing/2014/main" id="{337360F6-E8E6-4BF9-BE8B-DC230C303C85}"/>
              </a:ext>
            </a:extLst>
          </p:cNvPr>
          <p:cNvSpPr>
            <a:spLocks noGrp="1"/>
          </p:cNvSpPr>
          <p:nvPr>
            <p:ph idx="1"/>
          </p:nvPr>
        </p:nvSpPr>
        <p:spPr>
          <a:xfrm>
            <a:off x="212724" y="730702"/>
            <a:ext cx="8718552" cy="6228898"/>
          </a:xfrm>
        </p:spPr>
        <p:txBody>
          <a:bodyPr>
            <a:noAutofit/>
          </a:bodyPr>
          <a:lstStyle/>
          <a:p>
            <a:pPr lvl="0">
              <a:lnSpc>
                <a:spcPct val="100000"/>
              </a:lnSpc>
              <a:spcBef>
                <a:spcPts val="600"/>
              </a:spcBef>
            </a:pPr>
            <a:r>
              <a:rPr lang="ja-JP" altLang="en-US" sz="2200" dirty="0">
                <a:cs typeface="Arial" panose="020B0604020202020204" pitchFamily="34" charset="0"/>
              </a:rPr>
              <a:t>日本では、法律上の規定はない</a:t>
            </a:r>
            <a:endParaRPr lang="en-US" altLang="ja-JP" sz="2200" dirty="0">
              <a:cs typeface="Arial" panose="020B0604020202020204" pitchFamily="34" charset="0"/>
            </a:endParaRPr>
          </a:p>
          <a:p>
            <a:pPr lvl="0">
              <a:lnSpc>
                <a:spcPct val="100000"/>
              </a:lnSpc>
              <a:spcBef>
                <a:spcPts val="600"/>
              </a:spcBef>
            </a:pPr>
            <a:r>
              <a:rPr lang="ja-JP" altLang="en-US" sz="2200" dirty="0">
                <a:cs typeface="Arial" panose="020B0604020202020204" pitchFamily="34" charset="0"/>
              </a:rPr>
              <a:t>日本産科婦人科学会（日産婦）にて、「</a:t>
            </a:r>
            <a:r>
              <a:rPr lang="en-US" altLang="ja-JP" sz="2200" dirty="0">
                <a:cs typeface="Arial" panose="020B0604020202020204" pitchFamily="34" charset="0"/>
              </a:rPr>
              <a:t>『</a:t>
            </a:r>
            <a:r>
              <a:rPr lang="ja-JP" altLang="en-US" sz="2200" dirty="0">
                <a:cs typeface="Arial" panose="020B0604020202020204" pitchFamily="34" charset="0"/>
              </a:rPr>
              <a:t>着床前診断</a:t>
            </a:r>
            <a:r>
              <a:rPr lang="en-US" altLang="ja-JP" sz="2200" dirty="0">
                <a:cs typeface="Arial" panose="020B0604020202020204" pitchFamily="34" charset="0"/>
              </a:rPr>
              <a:t>』</a:t>
            </a:r>
            <a:r>
              <a:rPr lang="ja-JP" altLang="en-US" sz="2200" dirty="0">
                <a:cs typeface="Arial" panose="020B0604020202020204" pitchFamily="34" charset="0"/>
              </a:rPr>
              <a:t>に関する見解」が出されている</a:t>
            </a:r>
            <a:endParaRPr lang="en-US" altLang="ja-JP" sz="2200" dirty="0">
              <a:cs typeface="Arial" panose="020B0604020202020204" pitchFamily="34" charset="0"/>
            </a:endParaRPr>
          </a:p>
          <a:p>
            <a:pPr marL="804863" lvl="1" indent="-347663">
              <a:lnSpc>
                <a:spcPct val="100000"/>
              </a:lnSpc>
              <a:spcBef>
                <a:spcPts val="600"/>
              </a:spcBef>
              <a:buFont typeface="Wingdings" panose="05000000000000000000" pitchFamily="2" charset="2"/>
              <a:buChar char="Ø"/>
            </a:pPr>
            <a:r>
              <a:rPr lang="ja-JP" altLang="en-US" sz="2200" dirty="0">
                <a:cs typeface="Arial" panose="020B0604020202020204" pitchFamily="34" charset="0"/>
              </a:rPr>
              <a:t>検査の対象となるのは、重篤な遺伝性疾患児を出産する可能性のある遺伝子変異ならびに染色体異常を保因する場合、および均衡型染色体構造異常に起因すると考えられる習慣流産（反復流産を含む）に限られる</a:t>
            </a:r>
            <a:endParaRPr lang="en-US" altLang="ja-JP" sz="2200" dirty="0">
              <a:cs typeface="Arial" panose="020B0604020202020204" pitchFamily="34" charset="0"/>
            </a:endParaRPr>
          </a:p>
          <a:p>
            <a:pPr marL="804863" lvl="1" indent="-347663">
              <a:lnSpc>
                <a:spcPct val="100000"/>
              </a:lnSpc>
              <a:spcBef>
                <a:spcPts val="600"/>
              </a:spcBef>
              <a:buFont typeface="Wingdings" panose="05000000000000000000" pitchFamily="2" charset="2"/>
              <a:buChar char="Ø"/>
            </a:pPr>
            <a:r>
              <a:rPr lang="ja-JP" altLang="en-US" sz="2200" dirty="0">
                <a:cs typeface="Arial" panose="020B0604020202020204" pitchFamily="34" charset="0"/>
              </a:rPr>
              <a:t>遺伝性疾患の場合の適応の可否は、日産婦において１例ごとに審査される</a:t>
            </a:r>
            <a:endParaRPr lang="en-US" altLang="ja-JP" sz="2200" dirty="0">
              <a:cs typeface="Arial" panose="020B0604020202020204" pitchFamily="34" charset="0"/>
            </a:endParaRPr>
          </a:p>
          <a:p>
            <a:pPr marL="804863" lvl="1" indent="-347663">
              <a:lnSpc>
                <a:spcPct val="100000"/>
              </a:lnSpc>
              <a:spcBef>
                <a:spcPts val="600"/>
              </a:spcBef>
              <a:buFont typeface="Wingdings" panose="05000000000000000000" pitchFamily="2" charset="2"/>
              <a:buChar char="Ø"/>
            </a:pPr>
            <a:r>
              <a:rPr lang="ja-JP" altLang="en-US" sz="2200" dirty="0">
                <a:cs typeface="Arial" panose="020B0604020202020204" pitchFamily="34" charset="0"/>
              </a:rPr>
              <a:t>現状では、主に、</a:t>
            </a:r>
            <a:r>
              <a:rPr lang="en-US" altLang="ja-JP" sz="2200" dirty="0">
                <a:cs typeface="Arial" panose="020B0604020202020204" pitchFamily="34" charset="0"/>
              </a:rPr>
              <a:t>20</a:t>
            </a:r>
            <a:r>
              <a:rPr lang="ja-JP" altLang="en-US" sz="2200" dirty="0">
                <a:cs typeface="Arial" panose="020B0604020202020204" pitchFamily="34" charset="0"/>
              </a:rPr>
              <a:t>歳前に死亡する可能性の高い疾患、非常に重度な知的障害を伴う疾患に限って実施が認められている</a:t>
            </a:r>
            <a:endParaRPr lang="en-US" altLang="ja-JP" sz="2200" dirty="0">
              <a:cs typeface="Arial" panose="020B0604020202020204" pitchFamily="34" charset="0"/>
            </a:endParaRPr>
          </a:p>
          <a:p>
            <a:pPr marL="804863" lvl="1" indent="-347663">
              <a:lnSpc>
                <a:spcPct val="100000"/>
              </a:lnSpc>
              <a:spcBef>
                <a:spcPts val="600"/>
              </a:spcBef>
              <a:buFont typeface="Wingdings" panose="05000000000000000000" pitchFamily="2" charset="2"/>
              <a:buChar char="Ø"/>
            </a:pPr>
            <a:r>
              <a:rPr lang="ja-JP" altLang="en-US" sz="2200" u="sng" dirty="0">
                <a:cs typeface="Arial" panose="020B0604020202020204" pitchFamily="34" charset="0"/>
              </a:rPr>
              <a:t>生命予後が比較的良好で知的障害を伴わない遺伝性腫瘍や成人発症性の神経疾患の</a:t>
            </a:r>
            <a:r>
              <a:rPr lang="en-US" altLang="ja-JP" sz="2200" u="sng" dirty="0">
                <a:cs typeface="Arial" panose="020B0604020202020204" pitchFamily="34" charset="0"/>
              </a:rPr>
              <a:t>PGT</a:t>
            </a:r>
            <a:r>
              <a:rPr lang="ja-JP" altLang="en-US" sz="2200" u="sng" dirty="0">
                <a:cs typeface="Arial" panose="020B0604020202020204" pitchFamily="34" charset="0"/>
              </a:rPr>
              <a:t>実施が承認された事例はない</a:t>
            </a:r>
            <a:endParaRPr lang="en-US" altLang="ja-JP" sz="2200" u="sng" dirty="0">
              <a:cs typeface="Arial" panose="020B0604020202020204" pitchFamily="34" charset="0"/>
            </a:endParaRPr>
          </a:p>
          <a:p>
            <a:pPr marL="804863" lvl="1" indent="-347663">
              <a:lnSpc>
                <a:spcPct val="100000"/>
              </a:lnSpc>
              <a:spcBef>
                <a:spcPts val="600"/>
              </a:spcBef>
              <a:buFont typeface="Wingdings" panose="05000000000000000000" pitchFamily="2" charset="2"/>
              <a:buChar char="Ø"/>
            </a:pPr>
            <a:r>
              <a:rPr lang="ja-JP" altLang="en-US" sz="2200" dirty="0">
                <a:cs typeface="Arial" panose="020B0604020202020204" pitchFamily="34" charset="0"/>
              </a:rPr>
              <a:t>実施が認められる場合も、手続きがかなり大変</a:t>
            </a:r>
            <a:endParaRPr lang="en-US" altLang="ja-JP" sz="2200" dirty="0">
              <a:cs typeface="Arial" panose="020B0604020202020204" pitchFamily="34" charset="0"/>
            </a:endParaRPr>
          </a:p>
          <a:p>
            <a:pPr marL="804863" lvl="1" indent="-347663">
              <a:lnSpc>
                <a:spcPct val="100000"/>
              </a:lnSpc>
              <a:spcBef>
                <a:spcPts val="600"/>
              </a:spcBef>
              <a:buFont typeface="Wingdings" panose="05000000000000000000" pitchFamily="2" charset="2"/>
              <a:buChar char="Ø"/>
            </a:pPr>
            <a:r>
              <a:rPr lang="ja-JP" altLang="en-US" sz="2200" dirty="0">
                <a:cs typeface="Arial" panose="020B0604020202020204" pitchFamily="34" charset="0"/>
              </a:rPr>
              <a:t>不妊治療、着床前診断の費用はすべて私費負担</a:t>
            </a:r>
            <a:endParaRPr lang="en-US" altLang="ja-JP" sz="2200" dirty="0">
              <a:cs typeface="Arial" panose="020B0604020202020204" pitchFamily="34" charset="0"/>
            </a:endParaRPr>
          </a:p>
        </p:txBody>
      </p:sp>
    </p:spTree>
    <p:extLst>
      <p:ext uri="{BB962C8B-B14F-4D97-AF65-F5344CB8AC3E}">
        <p14:creationId xmlns:p14="http://schemas.microsoft.com/office/powerpoint/2010/main" val="113209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AF22A-3D4C-42F5-90B7-CA64C0A39B17}"/>
              </a:ext>
            </a:extLst>
          </p:cNvPr>
          <p:cNvSpPr>
            <a:spLocks noGrp="1"/>
          </p:cNvSpPr>
          <p:nvPr>
            <p:ph type="title"/>
          </p:nvPr>
        </p:nvSpPr>
        <p:spPr>
          <a:xfrm>
            <a:off x="135164" y="0"/>
            <a:ext cx="8283121" cy="556531"/>
          </a:xfrm>
        </p:spPr>
        <p:txBody>
          <a:bodyPr>
            <a:noAutofit/>
          </a:bodyPr>
          <a:lstStyle/>
          <a:p>
            <a:r>
              <a:rPr kumimoji="1" lang="ja-JP" altLang="en-US" sz="2800" dirty="0">
                <a:solidFill>
                  <a:srgbClr val="FF0000"/>
                </a:solidFill>
              </a:rPr>
              <a:t>着床前診断の海外の現状</a:t>
            </a:r>
          </a:p>
        </p:txBody>
      </p:sp>
      <p:sp>
        <p:nvSpPr>
          <p:cNvPr id="3" name="コンテンツ プレースホルダー 2">
            <a:extLst>
              <a:ext uri="{FF2B5EF4-FFF2-40B4-BE49-F238E27FC236}">
                <a16:creationId xmlns:a16="http://schemas.microsoft.com/office/drawing/2014/main" id="{337360F6-E8E6-4BF9-BE8B-DC230C303C85}"/>
              </a:ext>
            </a:extLst>
          </p:cNvPr>
          <p:cNvSpPr>
            <a:spLocks noGrp="1"/>
          </p:cNvSpPr>
          <p:nvPr>
            <p:ph idx="1"/>
          </p:nvPr>
        </p:nvSpPr>
        <p:spPr>
          <a:xfrm>
            <a:off x="290284" y="556531"/>
            <a:ext cx="8718552" cy="6228898"/>
          </a:xfrm>
        </p:spPr>
        <p:txBody>
          <a:bodyPr>
            <a:noAutofit/>
          </a:bodyPr>
          <a:lstStyle/>
          <a:p>
            <a:pPr lvl="0">
              <a:lnSpc>
                <a:spcPct val="100000"/>
              </a:lnSpc>
              <a:spcBef>
                <a:spcPts val="1800"/>
              </a:spcBef>
            </a:pPr>
            <a:r>
              <a:rPr lang="en-US" altLang="ja-JP" sz="2400" dirty="0">
                <a:latin typeface="+mn-ea"/>
                <a:cs typeface="Arial" panose="020B0604020202020204" pitchFamily="34" charset="0"/>
              </a:rPr>
              <a:t>PGT</a:t>
            </a:r>
            <a:r>
              <a:rPr lang="ja-JP" altLang="en-US" sz="2400" dirty="0">
                <a:latin typeface="+mn-ea"/>
                <a:cs typeface="Arial" panose="020B0604020202020204" pitchFamily="34" charset="0"/>
              </a:rPr>
              <a:t>について一定の法規制のある国もあるが、そうした法制度下でも、欧米では、多数の</a:t>
            </a:r>
            <a:r>
              <a:rPr lang="en-US" altLang="ja-JP" sz="2400" dirty="0">
                <a:latin typeface="+mn-ea"/>
                <a:cs typeface="Arial" panose="020B0604020202020204" pitchFamily="34" charset="0"/>
              </a:rPr>
              <a:t>PGT</a:t>
            </a:r>
            <a:r>
              <a:rPr lang="ja-JP" altLang="en-US" sz="2400" dirty="0">
                <a:latin typeface="+mn-ea"/>
                <a:cs typeface="Arial" panose="020B0604020202020204" pitchFamily="34" charset="0"/>
              </a:rPr>
              <a:t>が実施されている</a:t>
            </a:r>
            <a:endParaRPr lang="en-US" altLang="ja-JP" sz="2400" dirty="0">
              <a:latin typeface="+mn-ea"/>
              <a:cs typeface="Arial" panose="020B0604020202020204" pitchFamily="34" charset="0"/>
            </a:endParaRPr>
          </a:p>
          <a:p>
            <a:pPr lvl="0">
              <a:lnSpc>
                <a:spcPct val="100000"/>
              </a:lnSpc>
              <a:spcBef>
                <a:spcPts val="1800"/>
              </a:spcBef>
            </a:pPr>
            <a:r>
              <a:rPr lang="ja-JP" altLang="en-US" sz="2400" dirty="0">
                <a:latin typeface="+mn-ea"/>
                <a:cs typeface="Arial" panose="020B0604020202020204" pitchFamily="34" charset="0"/>
              </a:rPr>
              <a:t>英国では、国の医療費（</a:t>
            </a:r>
            <a:r>
              <a:rPr lang="en-US" altLang="ja-JP" sz="2400" dirty="0">
                <a:latin typeface="+mn-ea"/>
                <a:cs typeface="Arial" panose="020B0604020202020204" pitchFamily="34" charset="0"/>
              </a:rPr>
              <a:t>NHS</a:t>
            </a:r>
            <a:r>
              <a:rPr lang="ja-JP" altLang="en-US" sz="2400" dirty="0">
                <a:latin typeface="+mn-ea"/>
                <a:cs typeface="Arial" panose="020B0604020202020204" pitchFamily="34" charset="0"/>
              </a:rPr>
              <a:t>）で</a:t>
            </a:r>
            <a:r>
              <a:rPr lang="en-US" altLang="ja-JP" sz="2400" dirty="0">
                <a:latin typeface="+mn-ea"/>
                <a:cs typeface="Arial" panose="020B0604020202020204" pitchFamily="34" charset="0"/>
              </a:rPr>
              <a:t>PGT</a:t>
            </a:r>
            <a:r>
              <a:rPr lang="ja-JP" altLang="en-US" sz="2400" dirty="0">
                <a:latin typeface="+mn-ea"/>
                <a:cs typeface="Arial" panose="020B0604020202020204" pitchFamily="34" charset="0"/>
              </a:rPr>
              <a:t>を利用できる疾患リストに、主な遺伝性疾患のほとんどが含まれている</a:t>
            </a:r>
            <a:endParaRPr lang="en-US" altLang="ja-JP" sz="2400" dirty="0">
              <a:latin typeface="+mn-ea"/>
              <a:cs typeface="Arial" panose="020B0604020202020204" pitchFamily="34" charset="0"/>
            </a:endParaRPr>
          </a:p>
          <a:p>
            <a:pPr marL="457200" lvl="1" indent="0">
              <a:lnSpc>
                <a:spcPct val="100000"/>
              </a:lnSpc>
              <a:spcBef>
                <a:spcPts val="1800"/>
              </a:spcBef>
              <a:buNone/>
            </a:pPr>
            <a:r>
              <a:rPr lang="ja-JP" altLang="en-US" dirty="0">
                <a:latin typeface="+mn-ea"/>
                <a:cs typeface="Arial" panose="020B0604020202020204" pitchFamily="34" charset="0"/>
              </a:rPr>
              <a:t>遺伝性乳がん卵巣がん、リンチ症候群、遺伝性網膜芽細胞腫、家族性大腸ポリポーシス、リー・フラウメニ症候群などの遺伝性腫瘍や、マルファン症候群、ハンチントン病などの成人発症性神経難病も </a:t>
            </a:r>
            <a:r>
              <a:rPr lang="en-US" altLang="ja-JP" dirty="0">
                <a:latin typeface="+mn-ea"/>
                <a:cs typeface="Arial" panose="020B0604020202020204" pitchFamily="34" charset="0"/>
                <a:hlinkClick r:id="rId2"/>
              </a:rPr>
              <a:t>https://www.hfea.gov.uk/pgd-conditions/</a:t>
            </a:r>
            <a:endParaRPr lang="en-US" altLang="ja-JP" dirty="0">
              <a:latin typeface="+mn-ea"/>
              <a:cs typeface="Arial" panose="020B0604020202020204" pitchFamily="34" charset="0"/>
            </a:endParaRPr>
          </a:p>
          <a:p>
            <a:pPr lvl="0">
              <a:lnSpc>
                <a:spcPct val="100000"/>
              </a:lnSpc>
              <a:spcBef>
                <a:spcPts val="1800"/>
              </a:spcBef>
            </a:pPr>
            <a:r>
              <a:rPr lang="ja-JP" altLang="en-US" sz="2400" dirty="0">
                <a:latin typeface="+mn-ea"/>
                <a:cs typeface="Arial" panose="020B0604020202020204" pitchFamily="34" charset="0"/>
              </a:rPr>
              <a:t>多くの</a:t>
            </a:r>
            <a:r>
              <a:rPr lang="en-US" altLang="ja-JP" sz="2400" dirty="0">
                <a:latin typeface="+mn-ea"/>
                <a:cs typeface="Arial" panose="020B0604020202020204" pitchFamily="34" charset="0"/>
              </a:rPr>
              <a:t>PGT</a:t>
            </a:r>
            <a:r>
              <a:rPr lang="ja-JP" altLang="en-US" sz="2400" dirty="0">
                <a:latin typeface="+mn-ea"/>
                <a:cs typeface="Arial" panose="020B0604020202020204" pitchFamily="34" charset="0"/>
              </a:rPr>
              <a:t>は、研究ではなく臨床として実施されており、個別の倫理審査、１例ごとの審査は行われていない</a:t>
            </a:r>
            <a:endParaRPr lang="en-US" altLang="ja-JP" sz="2400" dirty="0">
              <a:latin typeface="+mn-ea"/>
              <a:cs typeface="Arial" panose="020B0604020202020204" pitchFamily="34" charset="0"/>
            </a:endParaRPr>
          </a:p>
          <a:p>
            <a:pPr marL="0" lvl="0" indent="0">
              <a:lnSpc>
                <a:spcPct val="100000"/>
              </a:lnSpc>
              <a:spcBef>
                <a:spcPts val="1800"/>
              </a:spcBef>
              <a:buNone/>
            </a:pPr>
            <a:endParaRPr lang="en-US" altLang="ja-JP" sz="2400" dirty="0">
              <a:latin typeface="+mn-ea"/>
              <a:cs typeface="Arial" panose="020B0604020202020204" pitchFamily="34" charset="0"/>
            </a:endParaRPr>
          </a:p>
        </p:txBody>
      </p:sp>
    </p:spTree>
    <p:extLst>
      <p:ext uri="{BB962C8B-B14F-4D97-AF65-F5344CB8AC3E}">
        <p14:creationId xmlns:p14="http://schemas.microsoft.com/office/powerpoint/2010/main" val="2849277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AF22A-3D4C-42F5-90B7-CA64C0A39B17}"/>
              </a:ext>
            </a:extLst>
          </p:cNvPr>
          <p:cNvSpPr>
            <a:spLocks noGrp="1"/>
          </p:cNvSpPr>
          <p:nvPr>
            <p:ph type="title"/>
          </p:nvPr>
        </p:nvSpPr>
        <p:spPr>
          <a:xfrm>
            <a:off x="135164" y="0"/>
            <a:ext cx="8283121" cy="556531"/>
          </a:xfrm>
        </p:spPr>
        <p:txBody>
          <a:bodyPr>
            <a:noAutofit/>
          </a:bodyPr>
          <a:lstStyle/>
          <a:p>
            <a:r>
              <a:rPr kumimoji="1" lang="ja-JP" altLang="en-US" sz="2800" dirty="0">
                <a:solidFill>
                  <a:srgbClr val="FF0000"/>
                </a:solidFill>
              </a:rPr>
              <a:t>着床前診断の海外の現状（つづき）</a:t>
            </a:r>
          </a:p>
        </p:txBody>
      </p:sp>
      <p:sp>
        <p:nvSpPr>
          <p:cNvPr id="3" name="コンテンツ プレースホルダー 2">
            <a:extLst>
              <a:ext uri="{FF2B5EF4-FFF2-40B4-BE49-F238E27FC236}">
                <a16:creationId xmlns:a16="http://schemas.microsoft.com/office/drawing/2014/main" id="{337360F6-E8E6-4BF9-BE8B-DC230C303C85}"/>
              </a:ext>
            </a:extLst>
          </p:cNvPr>
          <p:cNvSpPr>
            <a:spLocks noGrp="1"/>
          </p:cNvSpPr>
          <p:nvPr>
            <p:ph idx="1"/>
          </p:nvPr>
        </p:nvSpPr>
        <p:spPr>
          <a:xfrm>
            <a:off x="290284" y="725580"/>
            <a:ext cx="8718552" cy="6228898"/>
          </a:xfrm>
        </p:spPr>
        <p:txBody>
          <a:bodyPr>
            <a:noAutofit/>
          </a:bodyPr>
          <a:lstStyle/>
          <a:p>
            <a:pPr lvl="0">
              <a:lnSpc>
                <a:spcPct val="100000"/>
              </a:lnSpc>
              <a:spcBef>
                <a:spcPts val="1800"/>
              </a:spcBef>
            </a:pPr>
            <a:r>
              <a:rPr lang="ja-JP" altLang="en-US" sz="2400" dirty="0">
                <a:latin typeface="+mn-ea"/>
                <a:cs typeface="Arial" panose="020B0604020202020204" pitchFamily="34" charset="0"/>
              </a:rPr>
              <a:t>遺伝性疾患の</a:t>
            </a:r>
            <a:r>
              <a:rPr lang="en-US" altLang="ja-JP" sz="2400" dirty="0">
                <a:latin typeface="+mn-ea"/>
                <a:cs typeface="Arial" panose="020B0604020202020204" pitchFamily="34" charset="0"/>
              </a:rPr>
              <a:t>PGT</a:t>
            </a:r>
            <a:r>
              <a:rPr lang="ja-JP" altLang="en-US" sz="2400" dirty="0">
                <a:latin typeface="+mn-ea"/>
                <a:cs typeface="Arial" panose="020B0604020202020204" pitchFamily="34" charset="0"/>
              </a:rPr>
              <a:t>実施時には、染色体異数性のスクリーニングも並行して行われることが多い</a:t>
            </a:r>
            <a:endParaRPr lang="en-US" altLang="ja-JP" sz="2400" dirty="0">
              <a:latin typeface="+mn-ea"/>
              <a:cs typeface="Arial" panose="020B0604020202020204" pitchFamily="34" charset="0"/>
            </a:endParaRPr>
          </a:p>
          <a:p>
            <a:pPr lvl="0">
              <a:lnSpc>
                <a:spcPct val="100000"/>
              </a:lnSpc>
              <a:spcBef>
                <a:spcPts val="1800"/>
              </a:spcBef>
            </a:pPr>
            <a:r>
              <a:rPr lang="ja-JP" altLang="en-US" sz="2400" dirty="0">
                <a:latin typeface="+mn-ea"/>
                <a:cs typeface="Arial" panose="020B0604020202020204" pitchFamily="34" charset="0"/>
              </a:rPr>
              <a:t>生殖医療施設で胚から採取された細胞を検体として受け取り、</a:t>
            </a:r>
            <a:r>
              <a:rPr lang="en-US" altLang="ja-JP" sz="2400" dirty="0">
                <a:latin typeface="+mn-ea"/>
                <a:cs typeface="Arial" panose="020B0604020202020204" pitchFamily="34" charset="0"/>
              </a:rPr>
              <a:t>PGT</a:t>
            </a:r>
            <a:r>
              <a:rPr lang="ja-JP" altLang="en-US" sz="2400" dirty="0">
                <a:latin typeface="+mn-ea"/>
                <a:cs typeface="Arial" panose="020B0604020202020204" pitchFamily="34" charset="0"/>
              </a:rPr>
              <a:t>を商業的に受託する検査機関が複数存在</a:t>
            </a:r>
            <a:endParaRPr lang="en-US" altLang="ja-JP" sz="2400" dirty="0">
              <a:latin typeface="+mn-ea"/>
              <a:cs typeface="Arial" panose="020B0604020202020204" pitchFamily="34" charset="0"/>
            </a:endParaRPr>
          </a:p>
          <a:p>
            <a:pPr lvl="0">
              <a:lnSpc>
                <a:spcPct val="100000"/>
              </a:lnSpc>
              <a:spcBef>
                <a:spcPts val="1800"/>
              </a:spcBef>
            </a:pPr>
            <a:r>
              <a:rPr lang="ja-JP" altLang="en-US" sz="2400" dirty="0">
                <a:latin typeface="+mn-ea"/>
                <a:cs typeface="Arial" panose="020B0604020202020204" pitchFamily="34" charset="0"/>
              </a:rPr>
              <a:t>当事者（患者・家族）が、中絶を伴う出生前診断（妊娠後の胎児の検査）よりも、</a:t>
            </a:r>
            <a:r>
              <a:rPr lang="en-US" altLang="ja-JP" sz="2400" dirty="0">
                <a:latin typeface="+mn-ea"/>
                <a:cs typeface="Arial" panose="020B0604020202020204" pitchFamily="34" charset="0"/>
              </a:rPr>
              <a:t>PGT</a:t>
            </a:r>
            <a:r>
              <a:rPr lang="ja-JP" altLang="en-US" sz="2400" dirty="0">
                <a:latin typeface="+mn-ea"/>
                <a:cs typeface="Arial" panose="020B0604020202020204" pitchFamily="34" charset="0"/>
              </a:rPr>
              <a:t>を好む傾向がある</a:t>
            </a:r>
            <a:endParaRPr lang="en-US" altLang="ja-JP" sz="2400" dirty="0">
              <a:latin typeface="+mn-ea"/>
              <a:cs typeface="Arial" panose="020B0604020202020204" pitchFamily="34" charset="0"/>
            </a:endParaRPr>
          </a:p>
          <a:p>
            <a:pPr lvl="0">
              <a:lnSpc>
                <a:spcPct val="100000"/>
              </a:lnSpc>
              <a:spcBef>
                <a:spcPts val="1800"/>
              </a:spcBef>
            </a:pPr>
            <a:r>
              <a:rPr lang="ja-JP" altLang="en-US" sz="2400" dirty="0">
                <a:latin typeface="+mn-ea"/>
                <a:cs typeface="Arial" panose="020B0604020202020204" pitchFamily="34" charset="0"/>
              </a:rPr>
              <a:t>欧米では、人種や民族、宗教観、価値観が多様な人々の中で様々な議論がなされてきたが、議論してもひとつの結論には達しないという結論に達し、医療者の役割は、人々が自分にあった選択ができるよう全員に選択肢の情報を提供し、</a:t>
            </a:r>
            <a:r>
              <a:rPr lang="en-US" altLang="ja-JP" sz="2400" dirty="0">
                <a:latin typeface="+mn-ea"/>
                <a:cs typeface="Arial" panose="020B0604020202020204" pitchFamily="34" charset="0"/>
              </a:rPr>
              <a:t>PGT</a:t>
            </a:r>
            <a:r>
              <a:rPr lang="ja-JP" altLang="en-US" sz="2400" dirty="0">
                <a:latin typeface="+mn-ea"/>
                <a:cs typeface="Arial" panose="020B0604020202020204" pitchFamily="34" charset="0"/>
              </a:rPr>
              <a:t>を希望する人に医学的にきちんとした検査を提供することとされ、個人が選択肢を知る権利、選ぶ権利、自由を認める考え方が主流</a:t>
            </a:r>
            <a:endParaRPr lang="en-US" altLang="ja-JP" sz="2400" dirty="0">
              <a:latin typeface="+mn-ea"/>
              <a:cs typeface="Arial" panose="020B0604020202020204" pitchFamily="34" charset="0"/>
            </a:endParaRPr>
          </a:p>
          <a:p>
            <a:pPr lvl="0">
              <a:lnSpc>
                <a:spcPct val="100000"/>
              </a:lnSpc>
              <a:spcBef>
                <a:spcPts val="1800"/>
              </a:spcBef>
            </a:pPr>
            <a:endParaRPr lang="en-US" altLang="ja-JP" sz="2400" dirty="0">
              <a:latin typeface="+mn-ea"/>
              <a:cs typeface="Arial" panose="020B0604020202020204" pitchFamily="34" charset="0"/>
            </a:endParaRPr>
          </a:p>
        </p:txBody>
      </p:sp>
    </p:spTree>
    <p:extLst>
      <p:ext uri="{BB962C8B-B14F-4D97-AF65-F5344CB8AC3E}">
        <p14:creationId xmlns:p14="http://schemas.microsoft.com/office/powerpoint/2010/main" val="816528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AF22A-3D4C-42F5-90B7-CA64C0A39B17}"/>
              </a:ext>
            </a:extLst>
          </p:cNvPr>
          <p:cNvSpPr>
            <a:spLocks noGrp="1"/>
          </p:cNvSpPr>
          <p:nvPr>
            <p:ph type="title"/>
          </p:nvPr>
        </p:nvSpPr>
        <p:spPr>
          <a:xfrm>
            <a:off x="207737" y="48531"/>
            <a:ext cx="6105978" cy="556531"/>
          </a:xfrm>
        </p:spPr>
        <p:txBody>
          <a:bodyPr>
            <a:noAutofit/>
          </a:bodyPr>
          <a:lstStyle/>
          <a:p>
            <a:r>
              <a:rPr kumimoji="1" lang="ja-JP" altLang="en-US" sz="2800" dirty="0">
                <a:solidFill>
                  <a:srgbClr val="FF0000"/>
                </a:solidFill>
              </a:rPr>
              <a:t>出生前診断の日本と海外の現状</a:t>
            </a:r>
          </a:p>
        </p:txBody>
      </p:sp>
      <p:sp>
        <p:nvSpPr>
          <p:cNvPr id="3" name="コンテンツ プレースホルダー 2">
            <a:extLst>
              <a:ext uri="{FF2B5EF4-FFF2-40B4-BE49-F238E27FC236}">
                <a16:creationId xmlns:a16="http://schemas.microsoft.com/office/drawing/2014/main" id="{337360F6-E8E6-4BF9-BE8B-DC230C303C85}"/>
              </a:ext>
            </a:extLst>
          </p:cNvPr>
          <p:cNvSpPr>
            <a:spLocks noGrp="1"/>
          </p:cNvSpPr>
          <p:nvPr>
            <p:ph idx="1"/>
          </p:nvPr>
        </p:nvSpPr>
        <p:spPr>
          <a:xfrm>
            <a:off x="147411" y="684890"/>
            <a:ext cx="8822418" cy="5939519"/>
          </a:xfrm>
        </p:spPr>
        <p:txBody>
          <a:bodyPr>
            <a:noAutofit/>
          </a:bodyPr>
          <a:lstStyle/>
          <a:p>
            <a:pPr lvl="0">
              <a:lnSpc>
                <a:spcPct val="100000"/>
              </a:lnSpc>
              <a:spcBef>
                <a:spcPts val="600"/>
              </a:spcBef>
            </a:pPr>
            <a:r>
              <a:rPr lang="ja-JP" altLang="en-US" sz="2000" dirty="0">
                <a:cs typeface="Arial" panose="020B0604020202020204" pitchFamily="34" charset="0"/>
              </a:rPr>
              <a:t>日本では、出生前診断そのものに関する法律上の規定はない</a:t>
            </a:r>
            <a:endParaRPr lang="en-US" altLang="ja-JP" sz="2000" dirty="0">
              <a:cs typeface="Arial" panose="020B0604020202020204" pitchFamily="34" charset="0"/>
            </a:endParaRPr>
          </a:p>
          <a:p>
            <a:pPr lvl="0">
              <a:lnSpc>
                <a:spcPct val="100000"/>
              </a:lnSpc>
              <a:spcBef>
                <a:spcPts val="600"/>
              </a:spcBef>
            </a:pPr>
            <a:r>
              <a:rPr lang="ja-JP" altLang="en-US" sz="2000" dirty="0">
                <a:cs typeface="Arial" panose="020B0604020202020204" pitchFamily="34" charset="0"/>
              </a:rPr>
              <a:t>侵襲的な検査（羊水検査、絨毛検査）は、日産婦にて高年妊娠や小児期に発症する重篤な疾患の場合に実施することが定められているが、審査はなく、医療現場での判断</a:t>
            </a:r>
            <a:endParaRPr lang="en-US" altLang="ja-JP" sz="2000" dirty="0">
              <a:cs typeface="Arial" panose="020B0604020202020204" pitchFamily="34" charset="0"/>
            </a:endParaRPr>
          </a:p>
          <a:p>
            <a:pPr lvl="0">
              <a:lnSpc>
                <a:spcPct val="100000"/>
              </a:lnSpc>
              <a:spcBef>
                <a:spcPts val="600"/>
              </a:spcBef>
            </a:pPr>
            <a:r>
              <a:rPr lang="ja-JP" altLang="en-US" sz="2000" dirty="0">
                <a:cs typeface="Arial" panose="020B0604020202020204" pitchFamily="34" charset="0"/>
              </a:rPr>
              <a:t>実施施設は少なく、羊水検査や絨毛検査を受けている人は、全妊婦の１～２％程度</a:t>
            </a:r>
            <a:endParaRPr lang="en-US" altLang="ja-JP" sz="2000" dirty="0">
              <a:cs typeface="Arial" panose="020B0604020202020204" pitchFamily="34" charset="0"/>
            </a:endParaRPr>
          </a:p>
          <a:p>
            <a:pPr lvl="0">
              <a:lnSpc>
                <a:spcPct val="100000"/>
              </a:lnSpc>
              <a:spcBef>
                <a:spcPts val="600"/>
              </a:spcBef>
            </a:pPr>
            <a:r>
              <a:rPr lang="ja-JP" altLang="en-US" sz="2000" dirty="0">
                <a:cs typeface="Arial" panose="020B0604020202020204" pitchFamily="34" charset="0"/>
              </a:rPr>
              <a:t>絨毛や羊水の検体を使った染色体解析は国内で可能だが、遺伝子の解析に応じられる国内の検査機関が少なく、欧米に検体を送って解析する必要がある（あるいは、日本ではできないと断られてしまう）</a:t>
            </a:r>
            <a:endParaRPr lang="en-US" altLang="ja-JP" sz="2000" dirty="0">
              <a:cs typeface="Arial" panose="020B0604020202020204" pitchFamily="34" charset="0"/>
            </a:endParaRPr>
          </a:p>
          <a:p>
            <a:pPr lvl="0">
              <a:lnSpc>
                <a:spcPct val="100000"/>
              </a:lnSpc>
              <a:spcBef>
                <a:spcPts val="600"/>
              </a:spcBef>
            </a:pPr>
            <a:r>
              <a:rPr lang="ja-JP" altLang="en-US" sz="2000" dirty="0">
                <a:cs typeface="Arial" panose="020B0604020202020204" pitchFamily="34" charset="0"/>
              </a:rPr>
              <a:t>費用はすべて私費負担</a:t>
            </a:r>
            <a:endParaRPr lang="en-US" altLang="ja-JP" sz="2000" dirty="0">
              <a:cs typeface="Arial" panose="020B0604020202020204" pitchFamily="34" charset="0"/>
            </a:endParaRPr>
          </a:p>
          <a:p>
            <a:pPr lvl="0">
              <a:lnSpc>
                <a:spcPct val="100000"/>
              </a:lnSpc>
              <a:spcBef>
                <a:spcPts val="600"/>
              </a:spcBef>
            </a:pPr>
            <a:r>
              <a:rPr lang="ja-JP" altLang="en-US" sz="2000" dirty="0">
                <a:cs typeface="Arial" panose="020B0604020202020204" pitchFamily="34" charset="0"/>
              </a:rPr>
              <a:t>日本では中絶は刑法の堕胎罪にあたるが、レイプによる妊娠や母体の健康上のリスクなどがあれば母体保護法上、違法性が阻却される。胎児の疾患を理由とした中絶を法的に明確に認めている条文はないが、実質的には中絶は可能</a:t>
            </a:r>
            <a:endParaRPr lang="en-US" altLang="ja-JP" sz="2000" dirty="0">
              <a:cs typeface="Arial" panose="020B0604020202020204" pitchFamily="34" charset="0"/>
            </a:endParaRPr>
          </a:p>
          <a:p>
            <a:pPr lvl="0">
              <a:lnSpc>
                <a:spcPct val="100000"/>
              </a:lnSpc>
              <a:spcBef>
                <a:spcPts val="600"/>
              </a:spcBef>
            </a:pPr>
            <a:r>
              <a:rPr lang="ja-JP" altLang="en-US" sz="2000" dirty="0">
                <a:cs typeface="Arial" panose="020B0604020202020204" pitchFamily="34" charset="0"/>
              </a:rPr>
              <a:t>諸外国では、多数の遺伝性疾患や染色体異常の解析を目的とした出生前診断が行われてきている（費用は健康保険適用のことが多い）</a:t>
            </a:r>
            <a:endParaRPr lang="en-US" altLang="ja-JP" sz="2000" dirty="0">
              <a:cs typeface="Arial" panose="020B0604020202020204" pitchFamily="34" charset="0"/>
            </a:endParaRPr>
          </a:p>
          <a:p>
            <a:pPr lvl="0">
              <a:lnSpc>
                <a:spcPct val="100000"/>
              </a:lnSpc>
              <a:spcBef>
                <a:spcPts val="600"/>
              </a:spcBef>
            </a:pPr>
            <a:r>
              <a:rPr lang="ja-JP" altLang="en-US" sz="2000" dirty="0">
                <a:cs typeface="Arial" panose="020B0604020202020204" pitchFamily="34" charset="0"/>
              </a:rPr>
              <a:t>欧米では、近年、着床前診断のほうが好まれる傾向がみられている</a:t>
            </a:r>
            <a:endParaRPr lang="en-US" altLang="ja-JP" sz="2000" dirty="0">
              <a:cs typeface="Arial" panose="020B0604020202020204" pitchFamily="34" charset="0"/>
            </a:endParaRPr>
          </a:p>
        </p:txBody>
      </p:sp>
    </p:spTree>
    <p:extLst>
      <p:ext uri="{BB962C8B-B14F-4D97-AF65-F5344CB8AC3E}">
        <p14:creationId xmlns:p14="http://schemas.microsoft.com/office/powerpoint/2010/main" val="3925851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0216C-410E-4F61-BF7C-C83C2D94BB6F}"/>
              </a:ext>
            </a:extLst>
          </p:cNvPr>
          <p:cNvSpPr>
            <a:spLocks noGrp="1"/>
          </p:cNvSpPr>
          <p:nvPr>
            <p:ph type="title"/>
          </p:nvPr>
        </p:nvSpPr>
        <p:spPr>
          <a:xfrm>
            <a:off x="628649" y="2179411"/>
            <a:ext cx="8181521" cy="1325563"/>
          </a:xfrm>
        </p:spPr>
        <p:txBody>
          <a:bodyPr>
            <a:normAutofit fontScale="90000"/>
          </a:bodyPr>
          <a:lstStyle/>
          <a:p>
            <a:pPr algn="ctr"/>
            <a:r>
              <a:rPr kumimoji="1" lang="ja-JP" altLang="en-US" sz="4900" dirty="0"/>
              <a:t>着床前診断・出生前診断をめぐる様々な意見</a:t>
            </a:r>
            <a:endParaRPr kumimoji="1" lang="ja-JP" altLang="en-US" sz="4000" dirty="0"/>
          </a:p>
        </p:txBody>
      </p:sp>
    </p:spTree>
    <p:extLst>
      <p:ext uri="{BB962C8B-B14F-4D97-AF65-F5344CB8AC3E}">
        <p14:creationId xmlns:p14="http://schemas.microsoft.com/office/powerpoint/2010/main" val="258075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AF22A-3D4C-42F5-90B7-CA64C0A39B17}"/>
              </a:ext>
            </a:extLst>
          </p:cNvPr>
          <p:cNvSpPr>
            <a:spLocks noGrp="1"/>
          </p:cNvSpPr>
          <p:nvPr>
            <p:ph type="title"/>
          </p:nvPr>
        </p:nvSpPr>
        <p:spPr>
          <a:xfrm>
            <a:off x="193221" y="117250"/>
            <a:ext cx="9016093" cy="549274"/>
          </a:xfrm>
        </p:spPr>
        <p:txBody>
          <a:bodyPr>
            <a:noAutofit/>
          </a:bodyPr>
          <a:lstStyle/>
          <a:p>
            <a:r>
              <a:rPr kumimoji="1" lang="ja-JP" altLang="en-US" sz="2600" dirty="0">
                <a:solidFill>
                  <a:srgbClr val="FF0000"/>
                </a:solidFill>
              </a:rPr>
              <a:t>着床前診断・出生前診断に共通した意見＜反対派・慎重派＞</a:t>
            </a:r>
          </a:p>
        </p:txBody>
      </p:sp>
      <p:sp>
        <p:nvSpPr>
          <p:cNvPr id="3" name="コンテンツ プレースホルダー 2">
            <a:extLst>
              <a:ext uri="{FF2B5EF4-FFF2-40B4-BE49-F238E27FC236}">
                <a16:creationId xmlns:a16="http://schemas.microsoft.com/office/drawing/2014/main" id="{337360F6-E8E6-4BF9-BE8B-DC230C303C85}"/>
              </a:ext>
            </a:extLst>
          </p:cNvPr>
          <p:cNvSpPr>
            <a:spLocks noGrp="1"/>
          </p:cNvSpPr>
          <p:nvPr>
            <p:ph idx="1"/>
          </p:nvPr>
        </p:nvSpPr>
        <p:spPr>
          <a:xfrm>
            <a:off x="233776" y="635788"/>
            <a:ext cx="8718552" cy="6074226"/>
          </a:xfrm>
        </p:spPr>
        <p:txBody>
          <a:bodyPr>
            <a:noAutofit/>
          </a:bodyPr>
          <a:lstStyle/>
          <a:p>
            <a:pPr lvl="0">
              <a:lnSpc>
                <a:spcPct val="100000"/>
              </a:lnSpc>
              <a:spcBef>
                <a:spcPts val="600"/>
              </a:spcBef>
            </a:pPr>
            <a:r>
              <a:rPr lang="ja-JP" altLang="ja-JP" sz="2000" dirty="0">
                <a:latin typeface="+mn-ea"/>
              </a:rPr>
              <a:t>疾患をもつ人の存在を否定することにつながる</a:t>
            </a:r>
          </a:p>
          <a:p>
            <a:r>
              <a:rPr lang="ja-JP" altLang="en-US" sz="2000" dirty="0">
                <a:latin typeface="+mn-ea"/>
              </a:rPr>
              <a:t>疾患や</a:t>
            </a:r>
            <a:r>
              <a:rPr lang="ja-JP" altLang="ja-JP" sz="2000" dirty="0">
                <a:latin typeface="+mn-ea"/>
              </a:rPr>
              <a:t>障害</a:t>
            </a:r>
            <a:r>
              <a:rPr lang="ja-JP" altLang="en-US" sz="2000" dirty="0">
                <a:latin typeface="+mn-ea"/>
              </a:rPr>
              <a:t>をもつ人に対する</a:t>
            </a:r>
            <a:r>
              <a:rPr lang="ja-JP" altLang="ja-JP" sz="2000" dirty="0">
                <a:latin typeface="+mn-ea"/>
              </a:rPr>
              <a:t>差別を助長する</a:t>
            </a:r>
          </a:p>
          <a:p>
            <a:pPr lvl="0"/>
            <a:r>
              <a:rPr lang="ja-JP" altLang="ja-JP" sz="2000" dirty="0">
                <a:latin typeface="+mn-ea"/>
              </a:rPr>
              <a:t>人間が行ってよいことの領域を超えている</a:t>
            </a:r>
          </a:p>
          <a:p>
            <a:pPr lvl="0"/>
            <a:r>
              <a:rPr lang="ja-JP" altLang="ja-JP" sz="2000" dirty="0">
                <a:latin typeface="+mn-ea"/>
              </a:rPr>
              <a:t>「命の選別」である</a:t>
            </a:r>
          </a:p>
          <a:p>
            <a:pPr lvl="0"/>
            <a:r>
              <a:rPr lang="ja-JP" altLang="ja-JP" sz="2000" dirty="0">
                <a:latin typeface="+mn-ea"/>
              </a:rPr>
              <a:t>病気のない子を持ちたいというのは親のわがまま、エゴ</a:t>
            </a:r>
          </a:p>
          <a:p>
            <a:pPr lvl="0"/>
            <a:r>
              <a:rPr lang="ja-JP" altLang="ja-JP" sz="2000" dirty="0">
                <a:latin typeface="+mn-ea"/>
              </a:rPr>
              <a:t>技術があるからといって、親の思いだけで何をしてもよいとはいえない</a:t>
            </a:r>
          </a:p>
          <a:p>
            <a:pPr lvl="0"/>
            <a:r>
              <a:rPr lang="ja-JP" altLang="ja-JP" sz="2000" dirty="0">
                <a:latin typeface="+mn-ea"/>
              </a:rPr>
              <a:t>生まれてくる子どもには様々な疾患があり得るが、すべてを調べることはできない中、特定の疾患だけ調べることは意味がない</a:t>
            </a:r>
            <a:endParaRPr lang="en-US" altLang="ja-JP" sz="2000" dirty="0">
              <a:latin typeface="+mn-ea"/>
            </a:endParaRPr>
          </a:p>
          <a:p>
            <a:pPr lvl="0"/>
            <a:r>
              <a:rPr lang="ja-JP" altLang="en-US" sz="2000" dirty="0">
                <a:latin typeface="+mn-ea"/>
              </a:rPr>
              <a:t>将来は今より優れた方法で予防や治療できるようになる可能性もある</a:t>
            </a:r>
            <a:endParaRPr lang="en-US" altLang="ja-JP" sz="2000" dirty="0">
              <a:latin typeface="+mn-ea"/>
            </a:endParaRPr>
          </a:p>
          <a:p>
            <a:pPr lvl="0"/>
            <a:r>
              <a:rPr lang="ja-JP" altLang="en-US" sz="2000" dirty="0">
                <a:latin typeface="+mn-ea"/>
              </a:rPr>
              <a:t>疾患のある人が生きやすい社会を目指せばよい</a:t>
            </a:r>
            <a:endParaRPr lang="en-US" altLang="ja-JP" sz="2000" dirty="0">
              <a:latin typeface="+mn-ea"/>
            </a:endParaRPr>
          </a:p>
          <a:p>
            <a:r>
              <a:rPr lang="ja-JP" altLang="ja-JP" sz="2000" dirty="0">
                <a:latin typeface="+mn-ea"/>
              </a:rPr>
              <a:t>病気</a:t>
            </a:r>
            <a:r>
              <a:rPr lang="ja-JP" altLang="en-US" sz="2000" dirty="0">
                <a:latin typeface="+mn-ea"/>
              </a:rPr>
              <a:t>がありながら一生懸命生きてきた人、病気をもつ</a:t>
            </a:r>
            <a:r>
              <a:rPr lang="ja-JP" altLang="ja-JP" sz="2000" dirty="0">
                <a:latin typeface="+mn-ea"/>
              </a:rPr>
              <a:t>子</a:t>
            </a:r>
            <a:r>
              <a:rPr lang="ja-JP" altLang="en-US" sz="2000" dirty="0">
                <a:latin typeface="+mn-ea"/>
              </a:rPr>
              <a:t>どもを</a:t>
            </a:r>
            <a:r>
              <a:rPr lang="ja-JP" altLang="ja-JP" sz="2000" dirty="0">
                <a:latin typeface="+mn-ea"/>
              </a:rPr>
              <a:t>懸命</a:t>
            </a:r>
            <a:r>
              <a:rPr lang="ja-JP" altLang="en-US" sz="2000" dirty="0">
                <a:latin typeface="+mn-ea"/>
              </a:rPr>
              <a:t>に</a:t>
            </a:r>
            <a:r>
              <a:rPr lang="ja-JP" altLang="ja-JP" sz="2000" dirty="0">
                <a:latin typeface="+mn-ea"/>
              </a:rPr>
              <a:t>育てて</a:t>
            </a:r>
            <a:r>
              <a:rPr lang="ja-JP" altLang="en-US" sz="2000" dirty="0">
                <a:latin typeface="+mn-ea"/>
              </a:rPr>
              <a:t>いる親などが、自分の生き方を否定されているように感じる</a:t>
            </a:r>
            <a:endParaRPr lang="en-US" altLang="ja-JP" sz="2000" dirty="0">
              <a:latin typeface="+mn-ea"/>
            </a:endParaRPr>
          </a:p>
          <a:p>
            <a:r>
              <a:rPr lang="ja-JP" altLang="en-US" sz="2000" dirty="0">
                <a:latin typeface="+mn-ea"/>
              </a:rPr>
              <a:t>病気をもつ子を一生懸命育ててきた親として、その子が成人後に着床前診断や出生前診断を利用することを目の当たりにすると、自分が育ててきた気持ちを</a:t>
            </a:r>
            <a:r>
              <a:rPr lang="ja-JP" altLang="ja-JP" sz="2000" dirty="0">
                <a:latin typeface="+mn-ea"/>
              </a:rPr>
              <a:t>否定されている</a:t>
            </a:r>
            <a:r>
              <a:rPr lang="ja-JP" altLang="en-US" sz="2000" dirty="0">
                <a:latin typeface="+mn-ea"/>
              </a:rPr>
              <a:t>ように感じる</a:t>
            </a:r>
            <a:endParaRPr lang="ja-JP" altLang="ja-JP" sz="2000" dirty="0">
              <a:latin typeface="+mn-ea"/>
            </a:endParaRPr>
          </a:p>
          <a:p>
            <a:pPr lvl="0"/>
            <a:r>
              <a:rPr lang="ja-JP" altLang="ja-JP" sz="2000" dirty="0">
                <a:latin typeface="+mn-ea"/>
              </a:rPr>
              <a:t>病気をもつ子が既にいて２人目は着床前診断・出生前診断希望というのならまだしも、最初から着床前診断・出生前診断というのは、行き過ぎの行為</a:t>
            </a:r>
          </a:p>
        </p:txBody>
      </p:sp>
    </p:spTree>
    <p:extLst>
      <p:ext uri="{BB962C8B-B14F-4D97-AF65-F5344CB8AC3E}">
        <p14:creationId xmlns:p14="http://schemas.microsoft.com/office/powerpoint/2010/main" val="923300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AF22A-3D4C-42F5-90B7-CA64C0A39B17}"/>
              </a:ext>
            </a:extLst>
          </p:cNvPr>
          <p:cNvSpPr>
            <a:spLocks noGrp="1"/>
          </p:cNvSpPr>
          <p:nvPr>
            <p:ph type="title"/>
          </p:nvPr>
        </p:nvSpPr>
        <p:spPr>
          <a:xfrm>
            <a:off x="302078" y="67583"/>
            <a:ext cx="8283121" cy="556531"/>
          </a:xfrm>
        </p:spPr>
        <p:txBody>
          <a:bodyPr>
            <a:noAutofit/>
          </a:bodyPr>
          <a:lstStyle/>
          <a:p>
            <a:r>
              <a:rPr kumimoji="1" lang="ja-JP" altLang="en-US" sz="2800" dirty="0">
                <a:solidFill>
                  <a:srgbClr val="FF0000"/>
                </a:solidFill>
              </a:rPr>
              <a:t>着床前診断・出生前診断に共通した意見＜賛成派＞</a:t>
            </a:r>
          </a:p>
        </p:txBody>
      </p:sp>
      <p:sp>
        <p:nvSpPr>
          <p:cNvPr id="3" name="コンテンツ プレースホルダー 2">
            <a:extLst>
              <a:ext uri="{FF2B5EF4-FFF2-40B4-BE49-F238E27FC236}">
                <a16:creationId xmlns:a16="http://schemas.microsoft.com/office/drawing/2014/main" id="{337360F6-E8E6-4BF9-BE8B-DC230C303C85}"/>
              </a:ext>
            </a:extLst>
          </p:cNvPr>
          <p:cNvSpPr>
            <a:spLocks noGrp="1"/>
          </p:cNvSpPr>
          <p:nvPr>
            <p:ph idx="1"/>
          </p:nvPr>
        </p:nvSpPr>
        <p:spPr>
          <a:xfrm>
            <a:off x="302078" y="624114"/>
            <a:ext cx="8718552" cy="6030686"/>
          </a:xfrm>
        </p:spPr>
        <p:txBody>
          <a:bodyPr>
            <a:noAutofit/>
          </a:bodyPr>
          <a:lstStyle/>
          <a:p>
            <a:pPr lvl="0">
              <a:lnSpc>
                <a:spcPct val="100000"/>
              </a:lnSpc>
              <a:spcBef>
                <a:spcPts val="600"/>
              </a:spcBef>
            </a:pPr>
            <a:r>
              <a:rPr lang="ja-JP" altLang="ja-JP" sz="2000" dirty="0">
                <a:latin typeface="+mn-ea"/>
              </a:rPr>
              <a:t>患者自身が、自分の子に</a:t>
            </a:r>
            <a:r>
              <a:rPr lang="ja-JP" altLang="en-US" sz="2000" dirty="0">
                <a:latin typeface="+mn-ea"/>
              </a:rPr>
              <a:t>自分と</a:t>
            </a:r>
            <a:r>
              <a:rPr lang="ja-JP" altLang="ja-JP" sz="2000" dirty="0">
                <a:latin typeface="+mn-ea"/>
              </a:rPr>
              <a:t>同じ苦労をさせたくないと願う気持ちがある</a:t>
            </a:r>
          </a:p>
          <a:p>
            <a:pPr lvl="0">
              <a:lnSpc>
                <a:spcPct val="100000"/>
              </a:lnSpc>
              <a:spcBef>
                <a:spcPts val="600"/>
              </a:spcBef>
            </a:pPr>
            <a:r>
              <a:rPr lang="ja-JP" altLang="ja-JP" sz="2000" dirty="0">
                <a:latin typeface="+mn-ea"/>
              </a:rPr>
              <a:t>疾患のある子を育てる親として心理的、経済的負担がある</a:t>
            </a:r>
          </a:p>
          <a:p>
            <a:pPr lvl="0">
              <a:lnSpc>
                <a:spcPct val="100000"/>
              </a:lnSpc>
              <a:spcBef>
                <a:spcPts val="600"/>
              </a:spcBef>
            </a:pPr>
            <a:r>
              <a:rPr lang="ja-JP" altLang="ja-JP" sz="2000" dirty="0">
                <a:latin typeface="+mn-ea"/>
              </a:rPr>
              <a:t>疾患のある人自身の身体的、心理的負担</a:t>
            </a:r>
            <a:r>
              <a:rPr lang="ja-JP" altLang="en-US" sz="2000" dirty="0">
                <a:latin typeface="+mn-ea"/>
              </a:rPr>
              <a:t>、経済的負担</a:t>
            </a:r>
            <a:r>
              <a:rPr lang="ja-JP" altLang="ja-JP" sz="2000" dirty="0">
                <a:latin typeface="+mn-ea"/>
              </a:rPr>
              <a:t>がある</a:t>
            </a:r>
            <a:endParaRPr lang="en-US" altLang="ja-JP" sz="2000" dirty="0">
              <a:latin typeface="+mn-ea"/>
            </a:endParaRPr>
          </a:p>
          <a:p>
            <a:pPr lvl="0">
              <a:lnSpc>
                <a:spcPct val="100000"/>
              </a:lnSpc>
              <a:spcBef>
                <a:spcPts val="600"/>
              </a:spcBef>
            </a:pPr>
            <a:r>
              <a:rPr lang="ja-JP" altLang="ja-JP" sz="2000" dirty="0">
                <a:latin typeface="+mn-ea"/>
              </a:rPr>
              <a:t>治療可能</a:t>
            </a:r>
            <a:r>
              <a:rPr lang="ja-JP" altLang="en-US" sz="2000" dirty="0">
                <a:latin typeface="+mn-ea"/>
              </a:rPr>
              <a:t>だとしても、</a:t>
            </a:r>
            <a:r>
              <a:rPr lang="ja-JP" altLang="ja-JP" sz="2000" dirty="0">
                <a:latin typeface="+mn-ea"/>
              </a:rPr>
              <a:t>通院・入院や長期的な医療管理などの負担がある</a:t>
            </a:r>
          </a:p>
          <a:p>
            <a:pPr lvl="0">
              <a:lnSpc>
                <a:spcPct val="100000"/>
              </a:lnSpc>
              <a:spcBef>
                <a:spcPts val="600"/>
              </a:spcBef>
            </a:pPr>
            <a:r>
              <a:rPr lang="ja-JP" altLang="ja-JP" sz="2000" dirty="0">
                <a:latin typeface="+mn-ea"/>
              </a:rPr>
              <a:t>遺伝する可能性があると</a:t>
            </a:r>
            <a:r>
              <a:rPr lang="ja-JP" altLang="en-US" sz="2000" dirty="0">
                <a:latin typeface="+mn-ea"/>
              </a:rPr>
              <a:t>知りつつ</a:t>
            </a:r>
            <a:r>
              <a:rPr lang="ja-JP" altLang="ja-JP" sz="2000" dirty="0">
                <a:latin typeface="+mn-ea"/>
              </a:rPr>
              <a:t>安易に子どもをもうけることができない</a:t>
            </a:r>
            <a:r>
              <a:rPr lang="ja-JP" altLang="en-US" sz="2000" dirty="0">
                <a:latin typeface="+mn-ea"/>
              </a:rPr>
              <a:t>（子どもに申し訳ない気持ちがある）</a:t>
            </a:r>
            <a:endParaRPr lang="ja-JP" altLang="ja-JP" sz="2000" dirty="0">
              <a:latin typeface="+mn-ea"/>
            </a:endParaRPr>
          </a:p>
          <a:p>
            <a:pPr>
              <a:lnSpc>
                <a:spcPct val="100000"/>
              </a:lnSpc>
              <a:spcBef>
                <a:spcPts val="600"/>
              </a:spcBef>
            </a:pPr>
            <a:r>
              <a:rPr lang="ja-JP" altLang="ja-JP" sz="2000" dirty="0">
                <a:latin typeface="+mn-ea"/>
              </a:rPr>
              <a:t>検査を受ける側に選ぶ権利があり、医療者側に決める権利はない</a:t>
            </a:r>
            <a:endParaRPr lang="en-US" altLang="ja-JP" sz="2000" dirty="0">
              <a:latin typeface="+mn-ea"/>
            </a:endParaRPr>
          </a:p>
          <a:p>
            <a:pPr>
              <a:lnSpc>
                <a:spcPct val="100000"/>
              </a:lnSpc>
              <a:spcBef>
                <a:spcPts val="600"/>
              </a:spcBef>
            </a:pPr>
            <a:r>
              <a:rPr lang="ja-JP" altLang="en-US" sz="2000" dirty="0">
                <a:latin typeface="+mn-ea"/>
              </a:rPr>
              <a:t>疾患当事者</a:t>
            </a:r>
            <a:r>
              <a:rPr lang="ja-JP" altLang="ja-JP" sz="2000" dirty="0">
                <a:latin typeface="+mn-ea"/>
              </a:rPr>
              <a:t>が希望しているのなら、</a:t>
            </a:r>
            <a:r>
              <a:rPr lang="ja-JP" altLang="en-US" sz="2000" dirty="0">
                <a:latin typeface="+mn-ea"/>
              </a:rPr>
              <a:t>他</a:t>
            </a:r>
            <a:r>
              <a:rPr lang="ja-JP" altLang="ja-JP" sz="2000" dirty="0">
                <a:latin typeface="+mn-ea"/>
              </a:rPr>
              <a:t>人がとやかく言う筋合いはない</a:t>
            </a:r>
            <a:endParaRPr lang="en-US" altLang="ja-JP" sz="2000" dirty="0">
              <a:latin typeface="+mn-ea"/>
            </a:endParaRPr>
          </a:p>
          <a:p>
            <a:pPr>
              <a:lnSpc>
                <a:spcPct val="100000"/>
              </a:lnSpc>
              <a:spcBef>
                <a:spcPts val="600"/>
              </a:spcBef>
            </a:pPr>
            <a:r>
              <a:rPr lang="ja-JP" altLang="en-US" sz="2000" dirty="0">
                <a:latin typeface="+mn-ea"/>
              </a:rPr>
              <a:t>予防接種など</a:t>
            </a:r>
            <a:r>
              <a:rPr lang="ja-JP" altLang="ja-JP" sz="2000" dirty="0">
                <a:latin typeface="+mn-ea"/>
              </a:rPr>
              <a:t>病気</a:t>
            </a:r>
            <a:r>
              <a:rPr lang="ja-JP" altLang="en-US" sz="2000" dirty="0">
                <a:latin typeface="+mn-ea"/>
              </a:rPr>
              <a:t>の予防は当たり前なのに、</a:t>
            </a:r>
            <a:r>
              <a:rPr lang="ja-JP" altLang="ja-JP" sz="2000" dirty="0">
                <a:latin typeface="+mn-ea"/>
              </a:rPr>
              <a:t>なぜ遺伝</a:t>
            </a:r>
            <a:r>
              <a:rPr lang="ja-JP" altLang="en-US" sz="2000" dirty="0">
                <a:latin typeface="+mn-ea"/>
              </a:rPr>
              <a:t>性疾患</a:t>
            </a:r>
            <a:r>
              <a:rPr lang="ja-JP" altLang="ja-JP" sz="2000" dirty="0">
                <a:latin typeface="+mn-ea"/>
              </a:rPr>
              <a:t>や染色体異常を予防</a:t>
            </a:r>
            <a:r>
              <a:rPr lang="ja-JP" altLang="en-US" sz="2000" dirty="0">
                <a:latin typeface="+mn-ea"/>
              </a:rPr>
              <a:t>してはいけないのか？　</a:t>
            </a:r>
            <a:endParaRPr lang="en-US" altLang="ja-JP" sz="2000" dirty="0">
              <a:latin typeface="+mn-ea"/>
            </a:endParaRPr>
          </a:p>
          <a:p>
            <a:pPr>
              <a:lnSpc>
                <a:spcPct val="100000"/>
              </a:lnSpc>
              <a:spcBef>
                <a:spcPts val="600"/>
              </a:spcBef>
            </a:pPr>
            <a:r>
              <a:rPr lang="ja-JP" altLang="en-US" sz="2000" dirty="0">
                <a:latin typeface="+mn-ea"/>
              </a:rPr>
              <a:t>親として子の</a:t>
            </a:r>
            <a:r>
              <a:rPr lang="ja-JP" altLang="ja-JP" sz="2000" dirty="0">
                <a:latin typeface="+mn-ea"/>
              </a:rPr>
              <a:t>病気を</a:t>
            </a:r>
            <a:r>
              <a:rPr lang="ja-JP" altLang="en-US" sz="2000" dirty="0">
                <a:latin typeface="+mn-ea"/>
              </a:rPr>
              <a:t>防ぎたいというのは当然の気持ち</a:t>
            </a:r>
            <a:endParaRPr lang="en-US" altLang="ja-JP" sz="2000" dirty="0">
              <a:latin typeface="+mn-ea"/>
            </a:endParaRPr>
          </a:p>
          <a:p>
            <a:pPr>
              <a:lnSpc>
                <a:spcPct val="100000"/>
              </a:lnSpc>
              <a:spcBef>
                <a:spcPts val="600"/>
              </a:spcBef>
            </a:pPr>
            <a:r>
              <a:rPr lang="ja-JP" altLang="ja-JP" sz="2000" dirty="0">
                <a:latin typeface="+mn-ea"/>
              </a:rPr>
              <a:t>皆が着床前診断・出生前診断を利用せよというのではなく希望者が利用できる選択肢</a:t>
            </a:r>
            <a:r>
              <a:rPr lang="ja-JP" altLang="en-US" sz="2000" dirty="0">
                <a:latin typeface="+mn-ea"/>
              </a:rPr>
              <a:t>として存在してほしい</a:t>
            </a:r>
            <a:endParaRPr lang="ja-JP" altLang="ja-JP" sz="2000" dirty="0">
              <a:latin typeface="+mn-ea"/>
            </a:endParaRPr>
          </a:p>
          <a:p>
            <a:pPr lvl="0">
              <a:lnSpc>
                <a:spcPct val="100000"/>
              </a:lnSpc>
              <a:spcBef>
                <a:spcPts val="600"/>
              </a:spcBef>
            </a:pPr>
            <a:r>
              <a:rPr lang="ja-JP" altLang="en-US" sz="2000" dirty="0">
                <a:latin typeface="+mn-ea"/>
              </a:rPr>
              <a:t>どんなに社会の差別が減り治療が進んで疾患をもつ人が生きやすくなっても、できれば子に疾患が遺伝することは避けたいという気持ちはなくならない</a:t>
            </a:r>
            <a:endParaRPr lang="ja-JP" altLang="ja-JP" sz="2000" dirty="0">
              <a:latin typeface="+mn-ea"/>
            </a:endParaRPr>
          </a:p>
          <a:p>
            <a:pPr lvl="0">
              <a:lnSpc>
                <a:spcPct val="100000"/>
              </a:lnSpc>
              <a:spcBef>
                <a:spcPts val="600"/>
              </a:spcBef>
            </a:pPr>
            <a:endParaRPr kumimoji="1" lang="ja-JP" altLang="en-US" sz="2000" dirty="0">
              <a:latin typeface="+mn-ea"/>
            </a:endParaRPr>
          </a:p>
        </p:txBody>
      </p:sp>
    </p:spTree>
    <p:extLst>
      <p:ext uri="{BB962C8B-B14F-4D97-AF65-F5344CB8AC3E}">
        <p14:creationId xmlns:p14="http://schemas.microsoft.com/office/powerpoint/2010/main" val="777507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AF22A-3D4C-42F5-90B7-CA64C0A39B17}"/>
              </a:ext>
            </a:extLst>
          </p:cNvPr>
          <p:cNvSpPr>
            <a:spLocks noGrp="1"/>
          </p:cNvSpPr>
          <p:nvPr>
            <p:ph type="title"/>
          </p:nvPr>
        </p:nvSpPr>
        <p:spPr>
          <a:xfrm>
            <a:off x="302078" y="67583"/>
            <a:ext cx="8283121" cy="556531"/>
          </a:xfrm>
        </p:spPr>
        <p:txBody>
          <a:bodyPr>
            <a:noAutofit/>
          </a:bodyPr>
          <a:lstStyle/>
          <a:p>
            <a:r>
              <a:rPr kumimoji="1" lang="ja-JP" altLang="en-US" sz="2800" dirty="0">
                <a:solidFill>
                  <a:srgbClr val="FF0000"/>
                </a:solidFill>
              </a:rPr>
              <a:t>着床前診断特有の意見＜反対派・慎重派＞</a:t>
            </a:r>
          </a:p>
        </p:txBody>
      </p:sp>
      <p:sp>
        <p:nvSpPr>
          <p:cNvPr id="3" name="コンテンツ プレースホルダー 2">
            <a:extLst>
              <a:ext uri="{FF2B5EF4-FFF2-40B4-BE49-F238E27FC236}">
                <a16:creationId xmlns:a16="http://schemas.microsoft.com/office/drawing/2014/main" id="{337360F6-E8E6-4BF9-BE8B-DC230C303C85}"/>
              </a:ext>
            </a:extLst>
          </p:cNvPr>
          <p:cNvSpPr>
            <a:spLocks noGrp="1"/>
          </p:cNvSpPr>
          <p:nvPr>
            <p:ph idx="1"/>
          </p:nvPr>
        </p:nvSpPr>
        <p:spPr>
          <a:xfrm>
            <a:off x="302078" y="715282"/>
            <a:ext cx="8718552" cy="5649231"/>
          </a:xfrm>
        </p:spPr>
        <p:txBody>
          <a:bodyPr>
            <a:noAutofit/>
          </a:bodyPr>
          <a:lstStyle/>
          <a:p>
            <a:pPr lvl="0">
              <a:lnSpc>
                <a:spcPct val="100000"/>
              </a:lnSpc>
              <a:spcBef>
                <a:spcPts val="1200"/>
              </a:spcBef>
            </a:pPr>
            <a:r>
              <a:rPr lang="ja-JP" altLang="ja-JP" sz="2200" dirty="0">
                <a:latin typeface="+mn-ea"/>
              </a:rPr>
              <a:t>着床前診断は極めて高度</a:t>
            </a:r>
            <a:r>
              <a:rPr lang="ja-JP" altLang="en-US" sz="2200" dirty="0">
                <a:latin typeface="+mn-ea"/>
              </a:rPr>
              <a:t>な</a:t>
            </a:r>
            <a:r>
              <a:rPr lang="ja-JP" altLang="ja-JP" sz="2200" dirty="0">
                <a:latin typeface="+mn-ea"/>
              </a:rPr>
              <a:t>技術を要し、高い倫理観のもとに行われる医療行為（日産婦の見解の文章より）</a:t>
            </a:r>
          </a:p>
          <a:p>
            <a:pPr lvl="0">
              <a:lnSpc>
                <a:spcPct val="100000"/>
              </a:lnSpc>
              <a:spcBef>
                <a:spcPts val="1200"/>
              </a:spcBef>
            </a:pPr>
            <a:r>
              <a:rPr lang="ja-JP" altLang="ja-JP" sz="2200" dirty="0">
                <a:latin typeface="+mn-ea"/>
              </a:rPr>
              <a:t>胚を選ぶということは（出生前診断に比べてより強く）「人としてやってはいけないこと」「神の領域に手を入れていること」「行き過ぎ」と感じる（いわゆる、「受精卵を選ぶなんて！」という感覚）</a:t>
            </a:r>
          </a:p>
          <a:p>
            <a:pPr lvl="0">
              <a:lnSpc>
                <a:spcPct val="100000"/>
              </a:lnSpc>
              <a:spcBef>
                <a:spcPts val="1200"/>
              </a:spcBef>
            </a:pPr>
            <a:r>
              <a:rPr lang="ja-JP" altLang="ja-JP" sz="2200" dirty="0">
                <a:latin typeface="+mn-ea"/>
              </a:rPr>
              <a:t>出生前診断は中絶が必要になる</a:t>
            </a:r>
            <a:r>
              <a:rPr lang="ja-JP" altLang="en-US" sz="2200" dirty="0">
                <a:latin typeface="+mn-ea"/>
              </a:rPr>
              <a:t>ため</a:t>
            </a:r>
            <a:r>
              <a:rPr lang="ja-JP" altLang="ja-JP" sz="2200" dirty="0">
                <a:latin typeface="+mn-ea"/>
              </a:rPr>
              <a:t>親がそれなりの痛みを伴うのでそれでもというのであれば仕方がないが、着床前診断は中絶を経ない分、親が楽をしている感じがする、親のエゴが強く感じられる</a:t>
            </a:r>
          </a:p>
          <a:p>
            <a:pPr lvl="0">
              <a:lnSpc>
                <a:spcPct val="100000"/>
              </a:lnSpc>
              <a:spcBef>
                <a:spcPts val="1200"/>
              </a:spcBef>
            </a:pPr>
            <a:r>
              <a:rPr lang="ja-JP" altLang="ja-JP" sz="2200" dirty="0">
                <a:latin typeface="+mn-ea"/>
              </a:rPr>
              <a:t>出生前診断は中絶が必要になるので一定の歯止めが効くが、着床前診断は中絶がない分、歯止めが効かないので野放しにしておくことはできない</a:t>
            </a:r>
          </a:p>
          <a:p>
            <a:pPr>
              <a:lnSpc>
                <a:spcPct val="100000"/>
              </a:lnSpc>
              <a:spcBef>
                <a:spcPts val="1200"/>
              </a:spcBef>
            </a:pPr>
            <a:r>
              <a:rPr lang="ja-JP" altLang="ja-JP" sz="2200" dirty="0">
                <a:latin typeface="+mn-ea"/>
              </a:rPr>
              <a:t>着床前診断は不妊治療と同じ生殖医療技術を使うため、お金がかかる分、自由に使ってよいことにすると、費用負担可能な人とそうでない人の格差が生じる</a:t>
            </a:r>
          </a:p>
        </p:txBody>
      </p:sp>
    </p:spTree>
    <p:extLst>
      <p:ext uri="{BB962C8B-B14F-4D97-AF65-F5344CB8AC3E}">
        <p14:creationId xmlns:p14="http://schemas.microsoft.com/office/powerpoint/2010/main" val="347893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A10C21-CDED-4ADA-B8D1-B2ACDBEF21E6}"/>
              </a:ext>
            </a:extLst>
          </p:cNvPr>
          <p:cNvSpPr>
            <a:spLocks noGrp="1"/>
          </p:cNvSpPr>
          <p:nvPr>
            <p:ph type="title"/>
          </p:nvPr>
        </p:nvSpPr>
        <p:spPr>
          <a:xfrm>
            <a:off x="439965" y="188685"/>
            <a:ext cx="7886700" cy="708931"/>
          </a:xfrm>
        </p:spPr>
        <p:txBody>
          <a:bodyPr>
            <a:normAutofit/>
          </a:bodyPr>
          <a:lstStyle/>
          <a:p>
            <a:r>
              <a:rPr kumimoji="1" lang="ja-JP" altLang="en-US" sz="2800" dirty="0"/>
              <a:t>目次</a:t>
            </a:r>
          </a:p>
        </p:txBody>
      </p:sp>
      <p:sp>
        <p:nvSpPr>
          <p:cNvPr id="3" name="コンテンツ プレースホルダー 2">
            <a:extLst>
              <a:ext uri="{FF2B5EF4-FFF2-40B4-BE49-F238E27FC236}">
                <a16:creationId xmlns:a16="http://schemas.microsoft.com/office/drawing/2014/main" id="{44301EEF-4639-4332-995F-D69697D08F48}"/>
              </a:ext>
            </a:extLst>
          </p:cNvPr>
          <p:cNvSpPr>
            <a:spLocks noGrp="1"/>
          </p:cNvSpPr>
          <p:nvPr>
            <p:ph idx="1"/>
          </p:nvPr>
        </p:nvSpPr>
        <p:spPr>
          <a:xfrm>
            <a:off x="439965" y="897616"/>
            <a:ext cx="8493579" cy="5539470"/>
          </a:xfrm>
        </p:spPr>
        <p:txBody>
          <a:bodyPr>
            <a:noAutofit/>
          </a:bodyPr>
          <a:lstStyle/>
          <a:p>
            <a:pPr marL="457200" indent="-457200">
              <a:lnSpc>
                <a:spcPct val="100000"/>
              </a:lnSpc>
              <a:spcBef>
                <a:spcPts val="1200"/>
              </a:spcBef>
              <a:buFont typeface="+mj-lt"/>
              <a:buAutoNum type="arabicPeriod"/>
            </a:pPr>
            <a:r>
              <a:rPr lang="ja-JP" altLang="ja-JP" sz="2400" b="1" dirty="0"/>
              <a:t>自己紹介</a:t>
            </a:r>
            <a:endParaRPr lang="ja-JP" altLang="ja-JP" sz="2400" dirty="0"/>
          </a:p>
          <a:p>
            <a:pPr marL="457200" indent="-457200">
              <a:lnSpc>
                <a:spcPct val="100000"/>
              </a:lnSpc>
              <a:spcBef>
                <a:spcPts val="1200"/>
              </a:spcBef>
              <a:buFont typeface="+mj-lt"/>
              <a:buAutoNum type="arabicPeriod"/>
            </a:pPr>
            <a:r>
              <a:rPr lang="ja-JP" altLang="ja-JP" sz="2400" b="1" dirty="0"/>
              <a:t>着床前診断・出生前診断とは？</a:t>
            </a:r>
            <a:endParaRPr lang="ja-JP" altLang="ja-JP" sz="2400" dirty="0"/>
          </a:p>
          <a:p>
            <a:pPr marL="457200" indent="-457200">
              <a:lnSpc>
                <a:spcPct val="100000"/>
              </a:lnSpc>
              <a:spcBef>
                <a:spcPts val="1200"/>
              </a:spcBef>
              <a:buFont typeface="+mj-lt"/>
              <a:buAutoNum type="arabicPeriod"/>
            </a:pPr>
            <a:r>
              <a:rPr lang="ja-JP" altLang="ja-JP" sz="2400" b="1" dirty="0"/>
              <a:t>着床前診断・出生前診断の日本の現状、海外の現状</a:t>
            </a:r>
            <a:endParaRPr lang="en-US" altLang="ja-JP" sz="2400" dirty="0"/>
          </a:p>
          <a:p>
            <a:pPr marL="457200" indent="-457200">
              <a:lnSpc>
                <a:spcPct val="100000"/>
              </a:lnSpc>
              <a:spcBef>
                <a:spcPts val="1200"/>
              </a:spcBef>
              <a:buFont typeface="+mj-lt"/>
              <a:buAutoNum type="arabicPeriod"/>
            </a:pPr>
            <a:r>
              <a:rPr lang="ja-JP" altLang="ja-JP" sz="2400" b="1" dirty="0"/>
              <a:t>着床前診断</a:t>
            </a:r>
            <a:r>
              <a:rPr lang="ja-JP" altLang="en-US" sz="2400" b="1" dirty="0"/>
              <a:t>・</a:t>
            </a:r>
            <a:r>
              <a:rPr lang="ja-JP" altLang="ja-JP" sz="2400" b="1" dirty="0"/>
              <a:t>出生前診断をめぐる様々な意見</a:t>
            </a:r>
            <a:endParaRPr lang="en-US" altLang="ja-JP" sz="2400" b="1" dirty="0"/>
          </a:p>
          <a:p>
            <a:pPr marL="457200" indent="-457200">
              <a:lnSpc>
                <a:spcPct val="100000"/>
              </a:lnSpc>
              <a:spcBef>
                <a:spcPts val="1200"/>
              </a:spcBef>
              <a:buFont typeface="+mj-lt"/>
              <a:buAutoNum type="arabicPeriod"/>
            </a:pPr>
            <a:r>
              <a:rPr lang="ja-JP" altLang="ja-JP" sz="2400" b="1" dirty="0"/>
              <a:t>様々な意見がある中で</a:t>
            </a:r>
            <a:r>
              <a:rPr lang="ja-JP" altLang="en-US" sz="2400" b="1" dirty="0"/>
              <a:t>いかに着地点を決めるか？</a:t>
            </a:r>
            <a:endParaRPr lang="en-US" altLang="ja-JP" sz="2400" b="1" dirty="0"/>
          </a:p>
          <a:p>
            <a:pPr marL="457200" indent="-457200">
              <a:lnSpc>
                <a:spcPct val="100000"/>
              </a:lnSpc>
              <a:spcBef>
                <a:spcPts val="1200"/>
              </a:spcBef>
              <a:buFont typeface="+mj-lt"/>
              <a:buAutoNum type="arabicPeriod"/>
            </a:pPr>
            <a:r>
              <a:rPr lang="ja-JP" altLang="en-US" sz="2400" b="1" dirty="0"/>
              <a:t>おまけ</a:t>
            </a:r>
            <a:endParaRPr lang="en-US" altLang="ja-JP" sz="2400" b="1" dirty="0"/>
          </a:p>
          <a:p>
            <a:pPr lvl="1">
              <a:lnSpc>
                <a:spcPct val="100000"/>
              </a:lnSpc>
              <a:spcBef>
                <a:spcPts val="1200"/>
              </a:spcBef>
            </a:pPr>
            <a:r>
              <a:rPr lang="ja-JP" altLang="ja-JP" b="1" dirty="0"/>
              <a:t>病気や遺伝の話を家族</a:t>
            </a:r>
            <a:r>
              <a:rPr lang="ja-JP" altLang="en-US" b="1" dirty="0"/>
              <a:t>に</a:t>
            </a:r>
            <a:r>
              <a:rPr lang="ja-JP" altLang="ja-JP" b="1" dirty="0"/>
              <a:t>どのように話すかのヒント</a:t>
            </a:r>
            <a:endParaRPr lang="en-US" altLang="ja-JP" b="1" dirty="0"/>
          </a:p>
          <a:p>
            <a:pPr lvl="1">
              <a:lnSpc>
                <a:spcPct val="100000"/>
              </a:lnSpc>
              <a:spcBef>
                <a:spcPts val="1200"/>
              </a:spcBef>
            </a:pPr>
            <a:r>
              <a:rPr lang="ja-JP" altLang="ja-JP" b="1" dirty="0"/>
              <a:t>遺伝子検査を受ける</a:t>
            </a:r>
            <a:r>
              <a:rPr lang="ja-JP" altLang="en-US" b="1" dirty="0"/>
              <a:t>かどうかの考え方のヒント</a:t>
            </a:r>
            <a:endParaRPr lang="en-US" altLang="ja-JP" b="1" dirty="0"/>
          </a:p>
          <a:p>
            <a:pPr lvl="1">
              <a:lnSpc>
                <a:spcPct val="100000"/>
              </a:lnSpc>
              <a:spcBef>
                <a:spcPts val="1200"/>
              </a:spcBef>
            </a:pPr>
            <a:r>
              <a:rPr lang="ja-JP" altLang="en-US" b="1" dirty="0"/>
              <a:t>疾患の</a:t>
            </a:r>
            <a:r>
              <a:rPr lang="ja-JP" altLang="ja-JP" b="1" dirty="0"/>
              <a:t>遺伝</a:t>
            </a:r>
            <a:r>
              <a:rPr lang="ja-JP" altLang="en-US" b="1" dirty="0"/>
              <a:t>性や</a:t>
            </a:r>
            <a:r>
              <a:rPr lang="ja-JP" altLang="ja-JP" b="1" dirty="0"/>
              <a:t>検査</a:t>
            </a:r>
            <a:r>
              <a:rPr lang="ja-JP" altLang="en-US" b="1" dirty="0"/>
              <a:t>、</a:t>
            </a:r>
            <a:r>
              <a:rPr lang="ja-JP" altLang="ja-JP" b="1" dirty="0"/>
              <a:t>着床前診断・出生前診断</a:t>
            </a:r>
            <a:r>
              <a:rPr lang="ja-JP" altLang="en-US" b="1" dirty="0"/>
              <a:t>について相談できる場所</a:t>
            </a:r>
            <a:endParaRPr lang="en-US" altLang="ja-JP" b="1" dirty="0"/>
          </a:p>
          <a:p>
            <a:pPr marL="457200" indent="-457200">
              <a:lnSpc>
                <a:spcPct val="100000"/>
              </a:lnSpc>
              <a:spcBef>
                <a:spcPts val="1200"/>
              </a:spcBef>
              <a:buFont typeface="+mj-lt"/>
              <a:buAutoNum type="arabicPeriod"/>
            </a:pPr>
            <a:r>
              <a:rPr lang="ja-JP" altLang="en-US" sz="2400" b="1" dirty="0"/>
              <a:t>考察～おわりに</a:t>
            </a:r>
            <a:endParaRPr kumimoji="1" lang="ja-JP" altLang="en-US" sz="2400" dirty="0"/>
          </a:p>
        </p:txBody>
      </p:sp>
    </p:spTree>
    <p:extLst>
      <p:ext uri="{BB962C8B-B14F-4D97-AF65-F5344CB8AC3E}">
        <p14:creationId xmlns:p14="http://schemas.microsoft.com/office/powerpoint/2010/main" val="2716630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AF22A-3D4C-42F5-90B7-CA64C0A39B17}"/>
              </a:ext>
            </a:extLst>
          </p:cNvPr>
          <p:cNvSpPr>
            <a:spLocks noGrp="1"/>
          </p:cNvSpPr>
          <p:nvPr>
            <p:ph type="title"/>
          </p:nvPr>
        </p:nvSpPr>
        <p:spPr>
          <a:xfrm>
            <a:off x="302078" y="67583"/>
            <a:ext cx="8283121" cy="556531"/>
          </a:xfrm>
        </p:spPr>
        <p:txBody>
          <a:bodyPr>
            <a:noAutofit/>
          </a:bodyPr>
          <a:lstStyle/>
          <a:p>
            <a:r>
              <a:rPr kumimoji="1" lang="ja-JP" altLang="en-US" sz="2800" dirty="0">
                <a:solidFill>
                  <a:srgbClr val="FF0000"/>
                </a:solidFill>
              </a:rPr>
              <a:t>着床前診断特有の意見＜賛成派＞</a:t>
            </a:r>
          </a:p>
        </p:txBody>
      </p:sp>
      <p:sp>
        <p:nvSpPr>
          <p:cNvPr id="3" name="コンテンツ プレースホルダー 2">
            <a:extLst>
              <a:ext uri="{FF2B5EF4-FFF2-40B4-BE49-F238E27FC236}">
                <a16:creationId xmlns:a16="http://schemas.microsoft.com/office/drawing/2014/main" id="{337360F6-E8E6-4BF9-BE8B-DC230C303C85}"/>
              </a:ext>
            </a:extLst>
          </p:cNvPr>
          <p:cNvSpPr>
            <a:spLocks noGrp="1"/>
          </p:cNvSpPr>
          <p:nvPr>
            <p:ph idx="1"/>
          </p:nvPr>
        </p:nvSpPr>
        <p:spPr>
          <a:xfrm>
            <a:off x="302078" y="845911"/>
            <a:ext cx="8718552" cy="3218089"/>
          </a:xfrm>
        </p:spPr>
        <p:txBody>
          <a:bodyPr>
            <a:noAutofit/>
          </a:bodyPr>
          <a:lstStyle/>
          <a:p>
            <a:pPr lvl="0">
              <a:lnSpc>
                <a:spcPct val="100000"/>
              </a:lnSpc>
              <a:spcBef>
                <a:spcPts val="1200"/>
              </a:spcBef>
            </a:pPr>
            <a:r>
              <a:rPr lang="ja-JP" altLang="ja-JP" sz="2200" dirty="0">
                <a:latin typeface="+mn-ea"/>
              </a:rPr>
              <a:t>中絶が絡む出生前診断には抵抗があるが着床前診断は利用したい</a:t>
            </a:r>
          </a:p>
          <a:p>
            <a:pPr>
              <a:lnSpc>
                <a:spcPct val="100000"/>
              </a:lnSpc>
              <a:spcBef>
                <a:spcPts val="1200"/>
              </a:spcBef>
            </a:pPr>
            <a:r>
              <a:rPr lang="ja-JP" altLang="ja-JP" sz="2200" dirty="0">
                <a:latin typeface="+mn-ea"/>
              </a:rPr>
              <a:t>出生前診断とその後の中絶に比べ、着床前診断のほうが女性の身体の負担が少ない</a:t>
            </a:r>
          </a:p>
          <a:p>
            <a:pPr>
              <a:lnSpc>
                <a:spcPct val="100000"/>
              </a:lnSpc>
              <a:spcBef>
                <a:spcPts val="1200"/>
              </a:spcBef>
            </a:pPr>
            <a:r>
              <a:rPr lang="ja-JP" altLang="ja-JP" sz="2200" dirty="0">
                <a:latin typeface="+mn-ea"/>
              </a:rPr>
              <a:t>諸外国で可能なことを日本で禁じると、海外での着床前診断を利用することのできる経済力のある人との間で格差が生じる</a:t>
            </a:r>
            <a:endParaRPr lang="en-US" altLang="ja-JP" sz="2200" dirty="0">
              <a:latin typeface="+mn-ea"/>
            </a:endParaRPr>
          </a:p>
          <a:p>
            <a:pPr>
              <a:lnSpc>
                <a:spcPct val="100000"/>
              </a:lnSpc>
              <a:spcBef>
                <a:spcPts val="1200"/>
              </a:spcBef>
            </a:pPr>
            <a:r>
              <a:rPr lang="ja-JP" altLang="en-US" sz="2200" dirty="0">
                <a:latin typeface="+mn-ea"/>
              </a:rPr>
              <a:t>一般の不妊治療で、</a:t>
            </a:r>
            <a:r>
              <a:rPr lang="ja-JP" altLang="ja-JP" sz="2200" dirty="0">
                <a:latin typeface="+mn-ea"/>
              </a:rPr>
              <a:t>体外受精</a:t>
            </a:r>
            <a:r>
              <a:rPr lang="ja-JP" altLang="en-US" sz="2200" dirty="0">
                <a:latin typeface="+mn-ea"/>
              </a:rPr>
              <a:t>の際に状態のよい胚を選んでいるのだから、胚の選別をすべきでないという理屈は通用しない</a:t>
            </a:r>
          </a:p>
          <a:p>
            <a:pPr>
              <a:lnSpc>
                <a:spcPct val="100000"/>
              </a:lnSpc>
              <a:spcBef>
                <a:spcPts val="1200"/>
              </a:spcBef>
            </a:pPr>
            <a:endParaRPr lang="ja-JP" altLang="ja-JP" sz="2200" dirty="0">
              <a:latin typeface="+mn-ea"/>
            </a:endParaRPr>
          </a:p>
        </p:txBody>
      </p:sp>
    </p:spTree>
    <p:extLst>
      <p:ext uri="{BB962C8B-B14F-4D97-AF65-F5344CB8AC3E}">
        <p14:creationId xmlns:p14="http://schemas.microsoft.com/office/powerpoint/2010/main" val="2986782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AF22A-3D4C-42F5-90B7-CA64C0A39B17}"/>
              </a:ext>
            </a:extLst>
          </p:cNvPr>
          <p:cNvSpPr>
            <a:spLocks noGrp="1"/>
          </p:cNvSpPr>
          <p:nvPr>
            <p:ph type="title"/>
          </p:nvPr>
        </p:nvSpPr>
        <p:spPr>
          <a:xfrm>
            <a:off x="302078" y="67583"/>
            <a:ext cx="8283121" cy="556531"/>
          </a:xfrm>
        </p:spPr>
        <p:txBody>
          <a:bodyPr>
            <a:noAutofit/>
          </a:bodyPr>
          <a:lstStyle/>
          <a:p>
            <a:r>
              <a:rPr lang="ja-JP" altLang="en-US" sz="2800" dirty="0">
                <a:solidFill>
                  <a:srgbClr val="FF0000"/>
                </a:solidFill>
              </a:rPr>
              <a:t>出生前</a:t>
            </a:r>
            <a:r>
              <a:rPr kumimoji="1" lang="ja-JP" altLang="en-US" sz="2800" dirty="0">
                <a:solidFill>
                  <a:srgbClr val="FF0000"/>
                </a:solidFill>
              </a:rPr>
              <a:t>診断特有の意見＜反対派・慎重派＞</a:t>
            </a:r>
          </a:p>
        </p:txBody>
      </p:sp>
      <p:sp>
        <p:nvSpPr>
          <p:cNvPr id="3" name="コンテンツ プレースホルダー 2">
            <a:extLst>
              <a:ext uri="{FF2B5EF4-FFF2-40B4-BE49-F238E27FC236}">
                <a16:creationId xmlns:a16="http://schemas.microsoft.com/office/drawing/2014/main" id="{337360F6-E8E6-4BF9-BE8B-DC230C303C85}"/>
              </a:ext>
            </a:extLst>
          </p:cNvPr>
          <p:cNvSpPr>
            <a:spLocks noGrp="1"/>
          </p:cNvSpPr>
          <p:nvPr>
            <p:ph idx="1"/>
          </p:nvPr>
        </p:nvSpPr>
        <p:spPr>
          <a:xfrm>
            <a:off x="405039" y="903968"/>
            <a:ext cx="8333922" cy="5649231"/>
          </a:xfrm>
        </p:spPr>
        <p:txBody>
          <a:bodyPr>
            <a:noAutofit/>
          </a:bodyPr>
          <a:lstStyle/>
          <a:p>
            <a:pPr lvl="0">
              <a:lnSpc>
                <a:spcPct val="100000"/>
              </a:lnSpc>
              <a:spcBef>
                <a:spcPts val="1200"/>
              </a:spcBef>
            </a:pPr>
            <a:r>
              <a:rPr lang="ja-JP" altLang="ja-JP" sz="2200" dirty="0">
                <a:latin typeface="+mn-ea"/>
              </a:rPr>
              <a:t>中絶は胎児を殺すことであり、基本的に罪悪</a:t>
            </a:r>
          </a:p>
          <a:p>
            <a:pPr lvl="0">
              <a:lnSpc>
                <a:spcPct val="100000"/>
              </a:lnSpc>
              <a:spcBef>
                <a:spcPts val="1200"/>
              </a:spcBef>
            </a:pPr>
            <a:r>
              <a:rPr lang="ja-JP" altLang="ja-JP" sz="2200" dirty="0">
                <a:latin typeface="+mn-ea"/>
              </a:rPr>
              <a:t>レイプによる妊娠や経済的に子どもが育てられないなどやむを得ない中絶は仕方がないが、そうした事情がないのに子どもが病気だという理由で中絶するのは、命の選択であり、認めがたい</a:t>
            </a:r>
          </a:p>
          <a:p>
            <a:pPr lvl="0">
              <a:lnSpc>
                <a:spcPct val="100000"/>
              </a:lnSpc>
              <a:spcBef>
                <a:spcPts val="1200"/>
              </a:spcBef>
            </a:pPr>
            <a:r>
              <a:rPr lang="ja-JP" altLang="ja-JP" sz="2200" dirty="0">
                <a:latin typeface="+mn-ea"/>
              </a:rPr>
              <a:t>いったん妊娠したらどんな子でも受け入れるべき</a:t>
            </a:r>
          </a:p>
          <a:p>
            <a:pPr lvl="0">
              <a:lnSpc>
                <a:spcPct val="100000"/>
              </a:lnSpc>
              <a:spcBef>
                <a:spcPts val="1200"/>
              </a:spcBef>
            </a:pPr>
            <a:r>
              <a:rPr lang="ja-JP" altLang="ja-JP" sz="2200" dirty="0">
                <a:latin typeface="+mn-ea"/>
              </a:rPr>
              <a:t>妊娠、出産というのは、子どもが病気かもしれないということもすべて含めて受容していく過程であるべき</a:t>
            </a:r>
          </a:p>
          <a:p>
            <a:pPr lvl="0">
              <a:lnSpc>
                <a:spcPct val="100000"/>
              </a:lnSpc>
              <a:spcBef>
                <a:spcPts val="1200"/>
              </a:spcBef>
            </a:pPr>
            <a:r>
              <a:rPr lang="ja-JP" altLang="ja-JP" sz="2200" dirty="0">
                <a:latin typeface="+mn-ea"/>
              </a:rPr>
              <a:t>着床前診断ならよいが（妊娠前なので）、妊娠後の出生前診断はより認めがたい（中絶そのものが良くない、あるいは、選別しない中絶は仕方がないが病気の有無で胎児を選ぶことがよくない）</a:t>
            </a:r>
          </a:p>
        </p:txBody>
      </p:sp>
    </p:spTree>
    <p:extLst>
      <p:ext uri="{BB962C8B-B14F-4D97-AF65-F5344CB8AC3E}">
        <p14:creationId xmlns:p14="http://schemas.microsoft.com/office/powerpoint/2010/main" val="997329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AF22A-3D4C-42F5-90B7-CA64C0A39B17}"/>
              </a:ext>
            </a:extLst>
          </p:cNvPr>
          <p:cNvSpPr>
            <a:spLocks noGrp="1"/>
          </p:cNvSpPr>
          <p:nvPr>
            <p:ph type="title"/>
          </p:nvPr>
        </p:nvSpPr>
        <p:spPr>
          <a:xfrm>
            <a:off x="302078" y="67583"/>
            <a:ext cx="8283121" cy="556531"/>
          </a:xfrm>
        </p:spPr>
        <p:txBody>
          <a:bodyPr>
            <a:noAutofit/>
          </a:bodyPr>
          <a:lstStyle/>
          <a:p>
            <a:r>
              <a:rPr lang="ja-JP" altLang="en-US" sz="2800" dirty="0">
                <a:solidFill>
                  <a:srgbClr val="FF0000"/>
                </a:solidFill>
              </a:rPr>
              <a:t>出生前</a:t>
            </a:r>
            <a:r>
              <a:rPr kumimoji="1" lang="ja-JP" altLang="en-US" sz="2800" dirty="0">
                <a:solidFill>
                  <a:srgbClr val="FF0000"/>
                </a:solidFill>
              </a:rPr>
              <a:t>診断特有の意見＜賛成派＞</a:t>
            </a:r>
          </a:p>
        </p:txBody>
      </p:sp>
      <p:sp>
        <p:nvSpPr>
          <p:cNvPr id="3" name="コンテンツ プレースホルダー 2">
            <a:extLst>
              <a:ext uri="{FF2B5EF4-FFF2-40B4-BE49-F238E27FC236}">
                <a16:creationId xmlns:a16="http://schemas.microsoft.com/office/drawing/2014/main" id="{337360F6-E8E6-4BF9-BE8B-DC230C303C85}"/>
              </a:ext>
            </a:extLst>
          </p:cNvPr>
          <p:cNvSpPr>
            <a:spLocks noGrp="1"/>
          </p:cNvSpPr>
          <p:nvPr>
            <p:ph idx="1"/>
          </p:nvPr>
        </p:nvSpPr>
        <p:spPr>
          <a:xfrm>
            <a:off x="405039" y="903968"/>
            <a:ext cx="8333922" cy="5649231"/>
          </a:xfrm>
        </p:spPr>
        <p:txBody>
          <a:bodyPr>
            <a:noAutofit/>
          </a:bodyPr>
          <a:lstStyle/>
          <a:p>
            <a:pPr lvl="0">
              <a:lnSpc>
                <a:spcPct val="100000"/>
              </a:lnSpc>
              <a:spcBef>
                <a:spcPts val="1200"/>
              </a:spcBef>
            </a:pPr>
            <a:r>
              <a:rPr lang="ja-JP" altLang="ja-JP" sz="2200" dirty="0">
                <a:latin typeface="+mn-ea"/>
              </a:rPr>
              <a:t>胎児はまだ人間ではない、人権はない</a:t>
            </a:r>
          </a:p>
          <a:p>
            <a:pPr lvl="0">
              <a:lnSpc>
                <a:spcPct val="100000"/>
              </a:lnSpc>
              <a:spcBef>
                <a:spcPts val="1200"/>
              </a:spcBef>
            </a:pPr>
            <a:r>
              <a:rPr lang="ja-JP" altLang="ja-JP" sz="2200" dirty="0">
                <a:latin typeface="+mn-ea"/>
              </a:rPr>
              <a:t>中絶は女性の権利</a:t>
            </a:r>
          </a:p>
          <a:p>
            <a:pPr lvl="0">
              <a:lnSpc>
                <a:spcPct val="100000"/>
              </a:lnSpc>
              <a:spcBef>
                <a:spcPts val="1200"/>
              </a:spcBef>
            </a:pPr>
            <a:r>
              <a:rPr lang="ja-JP" altLang="ja-JP" sz="2200" dirty="0">
                <a:latin typeface="+mn-ea"/>
              </a:rPr>
              <a:t>中絶はおおっぴらに話すようなことではないとしても、プライベートな範囲での選択は認められるべき</a:t>
            </a:r>
            <a:endParaRPr lang="en-US" altLang="ja-JP" sz="2200" dirty="0">
              <a:latin typeface="+mn-ea"/>
            </a:endParaRPr>
          </a:p>
          <a:p>
            <a:pPr lvl="0">
              <a:lnSpc>
                <a:spcPct val="100000"/>
              </a:lnSpc>
              <a:spcBef>
                <a:spcPts val="1200"/>
              </a:spcBef>
            </a:pPr>
            <a:r>
              <a:rPr lang="ja-JP" altLang="en-US" sz="2200" dirty="0">
                <a:latin typeface="+mn-ea"/>
              </a:rPr>
              <a:t>出生前診断で胎児の疾患が判明したら中絶すると決まっているわけではない、準備につなげられることもある</a:t>
            </a:r>
            <a:endParaRPr lang="en-US" altLang="ja-JP" sz="2200" dirty="0">
              <a:latin typeface="+mn-ea"/>
            </a:endParaRPr>
          </a:p>
          <a:p>
            <a:pPr lvl="0">
              <a:lnSpc>
                <a:spcPct val="100000"/>
              </a:lnSpc>
              <a:spcBef>
                <a:spcPts val="1200"/>
              </a:spcBef>
            </a:pPr>
            <a:r>
              <a:rPr lang="ja-JP" altLang="en-US" sz="2200" dirty="0">
                <a:latin typeface="+mn-ea"/>
              </a:rPr>
              <a:t>中絶しないとしても、どっちつかずの状況ではなくはっきりさせたい気持ちがある</a:t>
            </a:r>
            <a:endParaRPr lang="en-US" altLang="ja-JP" sz="2200" dirty="0">
              <a:latin typeface="+mn-ea"/>
            </a:endParaRPr>
          </a:p>
          <a:p>
            <a:pPr lvl="0">
              <a:lnSpc>
                <a:spcPct val="100000"/>
              </a:lnSpc>
              <a:spcBef>
                <a:spcPts val="1200"/>
              </a:spcBef>
            </a:pPr>
            <a:r>
              <a:rPr lang="ja-JP" altLang="en-US" sz="2200" dirty="0">
                <a:latin typeface="+mn-ea"/>
              </a:rPr>
              <a:t>中絶しないとしても、親として知っておきたい気持ちがある</a:t>
            </a:r>
            <a:endParaRPr lang="en-US" altLang="ja-JP" sz="2200" dirty="0">
              <a:latin typeface="+mn-ea"/>
            </a:endParaRPr>
          </a:p>
          <a:p>
            <a:pPr lvl="0">
              <a:lnSpc>
                <a:spcPct val="100000"/>
              </a:lnSpc>
              <a:spcBef>
                <a:spcPts val="1200"/>
              </a:spcBef>
            </a:pPr>
            <a:r>
              <a:rPr lang="ja-JP" altLang="en-US" sz="2200" dirty="0">
                <a:latin typeface="+mn-ea"/>
              </a:rPr>
              <a:t>本当は着床前診断を希望しているが、日本において着床前診断を利用することが容易でない中で、疾患が遺伝していない子をもうけるには出生前診断しかない</a:t>
            </a:r>
            <a:endParaRPr lang="en-US" altLang="ja-JP" sz="2200" dirty="0">
              <a:latin typeface="+mn-ea"/>
            </a:endParaRPr>
          </a:p>
        </p:txBody>
      </p:sp>
    </p:spTree>
    <p:extLst>
      <p:ext uri="{BB962C8B-B14F-4D97-AF65-F5344CB8AC3E}">
        <p14:creationId xmlns:p14="http://schemas.microsoft.com/office/powerpoint/2010/main" val="1027054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AF22A-3D4C-42F5-90B7-CA64C0A39B17}"/>
              </a:ext>
            </a:extLst>
          </p:cNvPr>
          <p:cNvSpPr>
            <a:spLocks noGrp="1"/>
          </p:cNvSpPr>
          <p:nvPr>
            <p:ph type="title"/>
          </p:nvPr>
        </p:nvSpPr>
        <p:spPr>
          <a:xfrm>
            <a:off x="274864" y="207283"/>
            <a:ext cx="8594272" cy="556531"/>
          </a:xfrm>
        </p:spPr>
        <p:txBody>
          <a:bodyPr>
            <a:noAutofit/>
          </a:bodyPr>
          <a:lstStyle/>
          <a:p>
            <a:pPr>
              <a:lnSpc>
                <a:spcPct val="100000"/>
              </a:lnSpc>
            </a:pPr>
            <a:r>
              <a:rPr lang="ja-JP" altLang="en-US" sz="2800" dirty="0">
                <a:solidFill>
                  <a:srgbClr val="FF0000"/>
                </a:solidFill>
              </a:rPr>
              <a:t>着床前診断や出生前</a:t>
            </a:r>
            <a:r>
              <a:rPr kumimoji="1" lang="ja-JP" altLang="en-US" sz="2800" dirty="0">
                <a:solidFill>
                  <a:srgbClr val="FF0000"/>
                </a:solidFill>
              </a:rPr>
              <a:t>診断を「重篤な疾患」においてのみ認めることについての議論</a:t>
            </a:r>
          </a:p>
        </p:txBody>
      </p:sp>
      <p:sp>
        <p:nvSpPr>
          <p:cNvPr id="3" name="コンテンツ プレースホルダー 2">
            <a:extLst>
              <a:ext uri="{FF2B5EF4-FFF2-40B4-BE49-F238E27FC236}">
                <a16:creationId xmlns:a16="http://schemas.microsoft.com/office/drawing/2014/main" id="{337360F6-E8E6-4BF9-BE8B-DC230C303C85}"/>
              </a:ext>
            </a:extLst>
          </p:cNvPr>
          <p:cNvSpPr>
            <a:spLocks noGrp="1"/>
          </p:cNvSpPr>
          <p:nvPr>
            <p:ph idx="1"/>
          </p:nvPr>
        </p:nvSpPr>
        <p:spPr>
          <a:xfrm>
            <a:off x="274864" y="1001486"/>
            <a:ext cx="8594272" cy="5649231"/>
          </a:xfrm>
        </p:spPr>
        <p:txBody>
          <a:bodyPr>
            <a:noAutofit/>
          </a:bodyPr>
          <a:lstStyle/>
          <a:p>
            <a:pPr lvl="0">
              <a:lnSpc>
                <a:spcPct val="100000"/>
              </a:lnSpc>
              <a:spcBef>
                <a:spcPts val="1200"/>
              </a:spcBef>
            </a:pPr>
            <a:r>
              <a:rPr lang="ja-JP" altLang="ja-JP" sz="2200" dirty="0">
                <a:latin typeface="+mn-ea"/>
              </a:rPr>
              <a:t>重篤な疾患に限って認めてよいという意見と、重篤性にかかわらず認めるべき／認めるべきではないという意見がある</a:t>
            </a:r>
          </a:p>
          <a:p>
            <a:pPr lvl="0">
              <a:lnSpc>
                <a:spcPct val="100000"/>
              </a:lnSpc>
              <a:spcBef>
                <a:spcPts val="1200"/>
              </a:spcBef>
            </a:pPr>
            <a:r>
              <a:rPr lang="ja-JP" altLang="ja-JP" sz="2200" dirty="0">
                <a:latin typeface="+mn-ea"/>
              </a:rPr>
              <a:t>重篤な疾患に限って認めるという場合、重篤か重篤でないかの線引きをどのように定めるかについて、様々な意見がある</a:t>
            </a:r>
          </a:p>
          <a:p>
            <a:pPr marL="719138" lvl="1" indent="-269875">
              <a:lnSpc>
                <a:spcPct val="100000"/>
              </a:lnSpc>
              <a:spcBef>
                <a:spcPts val="600"/>
              </a:spcBef>
              <a:buFont typeface="Wingdings" panose="05000000000000000000" pitchFamily="2" charset="2"/>
              <a:buChar char="Ø"/>
            </a:pPr>
            <a:r>
              <a:rPr lang="ja-JP" altLang="ja-JP" sz="2200" dirty="0">
                <a:latin typeface="+mn-ea"/>
              </a:rPr>
              <a:t>生命予後：</a:t>
            </a:r>
            <a:r>
              <a:rPr lang="ja-JP" altLang="en-US" sz="2200" dirty="0">
                <a:latin typeface="+mn-ea"/>
              </a:rPr>
              <a:t>亡くなる時期、亡くなる可能性の程度</a:t>
            </a:r>
            <a:endParaRPr lang="en-US" altLang="ja-JP" sz="2200" dirty="0">
              <a:latin typeface="+mn-ea"/>
            </a:endParaRPr>
          </a:p>
          <a:p>
            <a:pPr marL="719138" lvl="1" indent="-269875">
              <a:lnSpc>
                <a:spcPct val="100000"/>
              </a:lnSpc>
              <a:spcBef>
                <a:spcPts val="600"/>
              </a:spcBef>
              <a:buFont typeface="Wingdings" panose="05000000000000000000" pitchFamily="2" charset="2"/>
              <a:buChar char="Ø"/>
            </a:pPr>
            <a:r>
              <a:rPr lang="ja-JP" altLang="ja-JP" sz="2200" dirty="0">
                <a:latin typeface="+mn-ea"/>
              </a:rPr>
              <a:t>症状の種類</a:t>
            </a:r>
            <a:r>
              <a:rPr lang="ja-JP" altLang="en-US" sz="2200" dirty="0">
                <a:latin typeface="+mn-ea"/>
              </a:rPr>
              <a:t>や程度</a:t>
            </a:r>
            <a:r>
              <a:rPr lang="ja-JP" altLang="ja-JP" sz="2200" dirty="0">
                <a:latin typeface="+mn-ea"/>
              </a:rPr>
              <a:t>：知的障害、見た目の問題、痛み、視力・聴力などの感覚の問題、生活が不自由になる症状、不妊など</a:t>
            </a:r>
            <a:endParaRPr lang="en-US" altLang="ja-JP" sz="2200" dirty="0">
              <a:latin typeface="+mn-ea"/>
            </a:endParaRPr>
          </a:p>
          <a:p>
            <a:pPr marL="719138" lvl="1" indent="-269875">
              <a:lnSpc>
                <a:spcPct val="100000"/>
              </a:lnSpc>
              <a:spcBef>
                <a:spcPts val="600"/>
              </a:spcBef>
              <a:buFont typeface="Wingdings" panose="05000000000000000000" pitchFamily="2" charset="2"/>
              <a:buChar char="Ø"/>
            </a:pPr>
            <a:r>
              <a:rPr lang="ja-JP" altLang="ja-JP" sz="2200" dirty="0">
                <a:latin typeface="+mn-ea"/>
              </a:rPr>
              <a:t>発症時期</a:t>
            </a:r>
          </a:p>
          <a:p>
            <a:pPr marL="719138" lvl="1" indent="-269875">
              <a:lnSpc>
                <a:spcPct val="100000"/>
              </a:lnSpc>
              <a:spcBef>
                <a:spcPts val="600"/>
              </a:spcBef>
              <a:buFont typeface="Wingdings" panose="05000000000000000000" pitchFamily="2" charset="2"/>
              <a:buChar char="Ø"/>
            </a:pPr>
            <a:r>
              <a:rPr lang="ja-JP" altLang="ja-JP" sz="2200" dirty="0">
                <a:latin typeface="+mn-ea"/>
              </a:rPr>
              <a:t>発症率</a:t>
            </a:r>
          </a:p>
          <a:p>
            <a:pPr marL="719138" lvl="1" indent="-269875">
              <a:lnSpc>
                <a:spcPct val="100000"/>
              </a:lnSpc>
              <a:spcBef>
                <a:spcPts val="600"/>
              </a:spcBef>
              <a:buFont typeface="Wingdings" panose="05000000000000000000" pitchFamily="2" charset="2"/>
              <a:buChar char="Ø"/>
            </a:pPr>
            <a:r>
              <a:rPr lang="ja-JP" altLang="ja-JP" sz="2200" dirty="0">
                <a:latin typeface="+mn-ea"/>
              </a:rPr>
              <a:t>医療的管理</a:t>
            </a:r>
            <a:r>
              <a:rPr lang="ja-JP" altLang="en-US" sz="2200" dirty="0">
                <a:latin typeface="+mn-ea"/>
              </a:rPr>
              <a:t>や生活上</a:t>
            </a:r>
            <a:r>
              <a:rPr lang="ja-JP" altLang="ja-JP" sz="2200" dirty="0">
                <a:latin typeface="+mn-ea"/>
              </a:rPr>
              <a:t>の負担</a:t>
            </a:r>
          </a:p>
          <a:p>
            <a:pPr lvl="0">
              <a:lnSpc>
                <a:spcPct val="100000"/>
              </a:lnSpc>
              <a:spcBef>
                <a:spcPts val="1200"/>
              </a:spcBef>
            </a:pPr>
            <a:r>
              <a:rPr lang="ja-JP" altLang="ja-JP" sz="2200" dirty="0">
                <a:latin typeface="+mn-ea"/>
              </a:rPr>
              <a:t>重篤性による区別をする場合、その重篤性の判断を本人の感じ方で決めるのか、客観的な一般論で決めるのか？</a:t>
            </a:r>
          </a:p>
          <a:p>
            <a:pPr lvl="0">
              <a:lnSpc>
                <a:spcPct val="100000"/>
              </a:lnSpc>
              <a:spcBef>
                <a:spcPts val="1200"/>
              </a:spcBef>
            </a:pPr>
            <a:r>
              <a:rPr lang="ja-JP" altLang="ja-JP" sz="2200" dirty="0">
                <a:latin typeface="+mn-ea"/>
              </a:rPr>
              <a:t>着床前診断と出生前診断で同じ線引きでよいか、どちらか一方により厳しい線引きをもうけるかについても、両方の意見がある</a:t>
            </a:r>
          </a:p>
        </p:txBody>
      </p:sp>
    </p:spTree>
    <p:extLst>
      <p:ext uri="{BB962C8B-B14F-4D97-AF65-F5344CB8AC3E}">
        <p14:creationId xmlns:p14="http://schemas.microsoft.com/office/powerpoint/2010/main" val="3092795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AF22A-3D4C-42F5-90B7-CA64C0A39B17}"/>
              </a:ext>
            </a:extLst>
          </p:cNvPr>
          <p:cNvSpPr>
            <a:spLocks noGrp="1"/>
          </p:cNvSpPr>
          <p:nvPr>
            <p:ph type="title"/>
          </p:nvPr>
        </p:nvSpPr>
        <p:spPr>
          <a:xfrm>
            <a:off x="149679" y="0"/>
            <a:ext cx="8994321" cy="1219200"/>
          </a:xfrm>
        </p:spPr>
        <p:txBody>
          <a:bodyPr>
            <a:noAutofit/>
          </a:bodyPr>
          <a:lstStyle/>
          <a:p>
            <a:r>
              <a:rPr lang="ja-JP" altLang="ja-JP" sz="2800" b="1" dirty="0">
                <a:solidFill>
                  <a:srgbClr val="FF0000"/>
                </a:solidFill>
              </a:rPr>
              <a:t>着床前診断・出生前診断について様々な意見がある中で</a:t>
            </a:r>
            <a:br>
              <a:rPr lang="en-US" altLang="ja-JP" sz="2800" b="1" dirty="0">
                <a:solidFill>
                  <a:srgbClr val="FF0000"/>
                </a:solidFill>
              </a:rPr>
            </a:br>
            <a:r>
              <a:rPr lang="ja-JP" altLang="en-US" sz="2800" b="1" dirty="0">
                <a:solidFill>
                  <a:srgbClr val="FF0000"/>
                </a:solidFill>
              </a:rPr>
              <a:t>どのような方向性を目指</a:t>
            </a:r>
            <a:r>
              <a:rPr lang="ja-JP" altLang="ja-JP" sz="2800" b="1" dirty="0">
                <a:solidFill>
                  <a:srgbClr val="FF0000"/>
                </a:solidFill>
              </a:rPr>
              <a:t>せばよいのか</a:t>
            </a:r>
            <a:endParaRPr kumimoji="1" lang="ja-JP" altLang="en-US" sz="2800" dirty="0">
              <a:solidFill>
                <a:srgbClr val="FF0000"/>
              </a:solidFill>
            </a:endParaRPr>
          </a:p>
        </p:txBody>
      </p:sp>
      <p:sp>
        <p:nvSpPr>
          <p:cNvPr id="3" name="コンテンツ プレースホルダー 2">
            <a:extLst>
              <a:ext uri="{FF2B5EF4-FFF2-40B4-BE49-F238E27FC236}">
                <a16:creationId xmlns:a16="http://schemas.microsoft.com/office/drawing/2014/main" id="{337360F6-E8E6-4BF9-BE8B-DC230C303C85}"/>
              </a:ext>
            </a:extLst>
          </p:cNvPr>
          <p:cNvSpPr>
            <a:spLocks noGrp="1"/>
          </p:cNvSpPr>
          <p:nvPr>
            <p:ph idx="1"/>
          </p:nvPr>
        </p:nvSpPr>
        <p:spPr>
          <a:xfrm>
            <a:off x="181201" y="1219200"/>
            <a:ext cx="8931276" cy="5348514"/>
          </a:xfrm>
        </p:spPr>
        <p:txBody>
          <a:bodyPr>
            <a:noAutofit/>
          </a:bodyPr>
          <a:lstStyle/>
          <a:p>
            <a:pPr lvl="0">
              <a:lnSpc>
                <a:spcPct val="100000"/>
              </a:lnSpc>
              <a:spcBef>
                <a:spcPts val="600"/>
              </a:spcBef>
            </a:pPr>
            <a:r>
              <a:rPr lang="ja-JP" altLang="en-US" sz="2400" dirty="0">
                <a:cs typeface="Arial" panose="020B0604020202020204" pitchFamily="34" charset="0"/>
              </a:rPr>
              <a:t>「議論が大事」というやり方で結論は出るのか？</a:t>
            </a:r>
            <a:endParaRPr lang="en-US" altLang="ja-JP" sz="2400" dirty="0">
              <a:cs typeface="Arial" panose="020B0604020202020204" pitchFamily="34" charset="0"/>
            </a:endParaRPr>
          </a:p>
          <a:p>
            <a:pPr lvl="0">
              <a:lnSpc>
                <a:spcPct val="100000"/>
              </a:lnSpc>
              <a:spcBef>
                <a:spcPts val="600"/>
              </a:spcBef>
            </a:pPr>
            <a:r>
              <a:rPr lang="ja-JP" altLang="en-US" sz="2400" dirty="0">
                <a:cs typeface="Arial" panose="020B0604020202020204" pitchFamily="34" charset="0"/>
              </a:rPr>
              <a:t>「遺伝カウンセリングが大事」といって歯止めにすればよいのか？</a:t>
            </a:r>
            <a:endParaRPr lang="en-US" altLang="ja-JP" sz="2400" dirty="0">
              <a:cs typeface="Arial" panose="020B0604020202020204" pitchFamily="34" charset="0"/>
            </a:endParaRPr>
          </a:p>
          <a:p>
            <a:pPr lvl="0">
              <a:lnSpc>
                <a:spcPct val="100000"/>
              </a:lnSpc>
              <a:spcBef>
                <a:spcPts val="600"/>
              </a:spcBef>
            </a:pPr>
            <a:endParaRPr lang="en-US" altLang="ja-JP" sz="2400" dirty="0">
              <a:cs typeface="Arial" panose="020B0604020202020204" pitchFamily="34" charset="0"/>
            </a:endParaRPr>
          </a:p>
          <a:p>
            <a:pPr lvl="0">
              <a:lnSpc>
                <a:spcPct val="100000"/>
              </a:lnSpc>
              <a:spcBef>
                <a:spcPts val="600"/>
              </a:spcBef>
            </a:pPr>
            <a:r>
              <a:rPr lang="ja-JP" altLang="en-US" sz="2400" dirty="0">
                <a:cs typeface="Arial" panose="020B0604020202020204" pitchFamily="34" charset="0"/>
              </a:rPr>
              <a:t>誰が決めるのか？　学会？　患者・家族？　生命倫理学者？　法学者？　社会学者？　一般の人の意見も必要？</a:t>
            </a:r>
            <a:endParaRPr lang="en-US" altLang="ja-JP" sz="2400" dirty="0">
              <a:cs typeface="Arial" panose="020B0604020202020204" pitchFamily="34" charset="0"/>
            </a:endParaRPr>
          </a:p>
          <a:p>
            <a:pPr lvl="0">
              <a:lnSpc>
                <a:spcPct val="100000"/>
              </a:lnSpc>
              <a:spcBef>
                <a:spcPts val="600"/>
              </a:spcBef>
            </a:pPr>
            <a:endParaRPr lang="en-US" altLang="ja-JP" sz="2400" dirty="0">
              <a:cs typeface="Arial" panose="020B0604020202020204" pitchFamily="34" charset="0"/>
            </a:endParaRPr>
          </a:p>
          <a:p>
            <a:pPr lvl="0">
              <a:lnSpc>
                <a:spcPct val="100000"/>
              </a:lnSpc>
              <a:spcBef>
                <a:spcPts val="600"/>
              </a:spcBef>
            </a:pPr>
            <a:r>
              <a:rPr lang="ja-JP" altLang="en-US" sz="2400" dirty="0">
                <a:cs typeface="Arial" panose="020B0604020202020204" pitchFamily="34" charset="0"/>
              </a:rPr>
              <a:t>当事者の権利はどこまで尊重されるべき？</a:t>
            </a:r>
            <a:endParaRPr lang="en-US" altLang="ja-JP" sz="2400" dirty="0">
              <a:cs typeface="Arial" panose="020B0604020202020204" pitchFamily="34" charset="0"/>
            </a:endParaRPr>
          </a:p>
          <a:p>
            <a:pPr marL="0" lvl="0" indent="0">
              <a:lnSpc>
                <a:spcPct val="100000"/>
              </a:lnSpc>
              <a:spcBef>
                <a:spcPts val="600"/>
              </a:spcBef>
              <a:buNone/>
            </a:pPr>
            <a:endParaRPr lang="en-US" altLang="ja-JP" sz="2400" dirty="0">
              <a:cs typeface="Arial" panose="020B0604020202020204" pitchFamily="34" charset="0"/>
            </a:endParaRPr>
          </a:p>
          <a:p>
            <a:pPr lvl="0">
              <a:lnSpc>
                <a:spcPct val="100000"/>
              </a:lnSpc>
              <a:spcBef>
                <a:spcPts val="600"/>
              </a:spcBef>
            </a:pPr>
            <a:r>
              <a:rPr lang="ja-JP" altLang="en-US" sz="2400" dirty="0">
                <a:cs typeface="Arial" panose="020B0604020202020204" pitchFamily="34" charset="0"/>
              </a:rPr>
              <a:t>選択肢という考え方は成立するのか？</a:t>
            </a:r>
            <a:endParaRPr lang="en-US" altLang="ja-JP" sz="2400" dirty="0">
              <a:cs typeface="Arial" panose="020B0604020202020204" pitchFamily="34" charset="0"/>
            </a:endParaRPr>
          </a:p>
          <a:p>
            <a:pPr lvl="0">
              <a:lnSpc>
                <a:spcPct val="100000"/>
              </a:lnSpc>
              <a:spcBef>
                <a:spcPts val="600"/>
              </a:spcBef>
            </a:pPr>
            <a:r>
              <a:rPr lang="ja-JP" altLang="en-US" sz="2400" dirty="0">
                <a:cs typeface="Arial" panose="020B0604020202020204" pitchFamily="34" charset="0"/>
              </a:rPr>
              <a:t>欧米の出生前診断議論におけるプロライフとプロチョイスの考え方</a:t>
            </a:r>
            <a:endParaRPr lang="en-US" altLang="ja-JP" sz="2400" dirty="0">
              <a:cs typeface="Arial" panose="020B0604020202020204" pitchFamily="34" charset="0"/>
            </a:endParaRPr>
          </a:p>
          <a:p>
            <a:pPr lvl="1">
              <a:lnSpc>
                <a:spcPct val="100000"/>
              </a:lnSpc>
              <a:spcBef>
                <a:spcPts val="600"/>
              </a:spcBef>
            </a:pPr>
            <a:r>
              <a:rPr lang="ja-JP" altLang="en-US" dirty="0">
                <a:cs typeface="Arial" panose="020B0604020202020204" pitchFamily="34" charset="0"/>
              </a:rPr>
              <a:t>プロライフ：胎児の命が大事、中絶反対</a:t>
            </a:r>
            <a:endParaRPr lang="en-US" altLang="ja-JP" dirty="0">
              <a:cs typeface="Arial" panose="020B0604020202020204" pitchFamily="34" charset="0"/>
            </a:endParaRPr>
          </a:p>
          <a:p>
            <a:pPr lvl="1">
              <a:lnSpc>
                <a:spcPct val="100000"/>
              </a:lnSpc>
              <a:spcBef>
                <a:spcPts val="600"/>
              </a:spcBef>
            </a:pPr>
            <a:r>
              <a:rPr lang="ja-JP" altLang="en-US" dirty="0">
                <a:cs typeface="Arial" panose="020B0604020202020204" pitchFamily="34" charset="0"/>
              </a:rPr>
              <a:t>プロチョイス：検査や中絶は選択肢、個人に選択の自由がある</a:t>
            </a:r>
            <a:endParaRPr lang="en-US" altLang="ja-JP" dirty="0">
              <a:cs typeface="Arial" panose="020B0604020202020204" pitchFamily="34" charset="0"/>
            </a:endParaRPr>
          </a:p>
        </p:txBody>
      </p:sp>
    </p:spTree>
    <p:extLst>
      <p:ext uri="{BB962C8B-B14F-4D97-AF65-F5344CB8AC3E}">
        <p14:creationId xmlns:p14="http://schemas.microsoft.com/office/powerpoint/2010/main" val="2353609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AF22A-3D4C-42F5-90B7-CA64C0A39B17}"/>
              </a:ext>
            </a:extLst>
          </p:cNvPr>
          <p:cNvSpPr>
            <a:spLocks noGrp="1"/>
          </p:cNvSpPr>
          <p:nvPr>
            <p:ph type="title"/>
          </p:nvPr>
        </p:nvSpPr>
        <p:spPr>
          <a:xfrm>
            <a:off x="149679" y="0"/>
            <a:ext cx="8994321" cy="921657"/>
          </a:xfrm>
        </p:spPr>
        <p:txBody>
          <a:bodyPr>
            <a:noAutofit/>
          </a:bodyPr>
          <a:lstStyle/>
          <a:p>
            <a:r>
              <a:rPr lang="ja-JP" altLang="en-US" sz="2800" b="1" dirty="0">
                <a:solidFill>
                  <a:srgbClr val="FF0000"/>
                </a:solidFill>
              </a:rPr>
              <a:t>欧米での議論の着地点</a:t>
            </a:r>
            <a:endParaRPr lang="en-US" altLang="ja-JP" sz="2800" b="1" dirty="0">
              <a:solidFill>
                <a:srgbClr val="FF0000"/>
              </a:solidFill>
            </a:endParaRPr>
          </a:p>
        </p:txBody>
      </p:sp>
      <p:sp>
        <p:nvSpPr>
          <p:cNvPr id="3" name="コンテンツ プレースホルダー 2">
            <a:extLst>
              <a:ext uri="{FF2B5EF4-FFF2-40B4-BE49-F238E27FC236}">
                <a16:creationId xmlns:a16="http://schemas.microsoft.com/office/drawing/2014/main" id="{337360F6-E8E6-4BF9-BE8B-DC230C303C85}"/>
              </a:ext>
            </a:extLst>
          </p:cNvPr>
          <p:cNvSpPr>
            <a:spLocks noGrp="1"/>
          </p:cNvSpPr>
          <p:nvPr>
            <p:ph idx="1"/>
          </p:nvPr>
        </p:nvSpPr>
        <p:spPr>
          <a:xfrm>
            <a:off x="195829" y="711199"/>
            <a:ext cx="8752342" cy="5827487"/>
          </a:xfrm>
        </p:spPr>
        <p:txBody>
          <a:bodyPr>
            <a:noAutofit/>
          </a:bodyPr>
          <a:lstStyle/>
          <a:p>
            <a:pPr lvl="0">
              <a:lnSpc>
                <a:spcPct val="100000"/>
              </a:lnSpc>
              <a:spcBef>
                <a:spcPts val="1200"/>
              </a:spcBef>
            </a:pPr>
            <a:r>
              <a:rPr lang="ja-JP" altLang="en-US" sz="2400" dirty="0">
                <a:cs typeface="Arial" panose="020B0604020202020204" pitchFamily="34" charset="0"/>
              </a:rPr>
              <a:t>人種や民族、宗教観、価値観が多様な人々の中で、着床前診断や出生前診断、中絶をめぐって様々な議論がなされてきたが、</a:t>
            </a:r>
            <a:r>
              <a:rPr lang="ja-JP" altLang="en-US" sz="2400" u="sng" dirty="0">
                <a:cs typeface="Arial" panose="020B0604020202020204" pitchFamily="34" charset="0"/>
              </a:rPr>
              <a:t>議論してもひとつの結論には達しないという結論に達した</a:t>
            </a:r>
            <a:endParaRPr lang="en-US" altLang="ja-JP" sz="2400" u="sng" dirty="0">
              <a:cs typeface="Arial" panose="020B0604020202020204" pitchFamily="34" charset="0"/>
            </a:endParaRPr>
          </a:p>
          <a:p>
            <a:pPr lvl="0">
              <a:lnSpc>
                <a:spcPct val="100000"/>
              </a:lnSpc>
              <a:spcBef>
                <a:spcPts val="1200"/>
              </a:spcBef>
            </a:pPr>
            <a:r>
              <a:rPr lang="ja-JP" altLang="en-US" sz="2400" dirty="0">
                <a:cs typeface="Arial" panose="020B0604020202020204" pitchFamily="34" charset="0"/>
              </a:rPr>
              <a:t>欧米の医療界は、</a:t>
            </a:r>
            <a:r>
              <a:rPr lang="ja-JP" altLang="en-US" sz="2400" u="sng" dirty="0">
                <a:cs typeface="Arial" panose="020B0604020202020204" pitchFamily="34" charset="0"/>
              </a:rPr>
              <a:t>プロチョイスの立場に立つことに決めた</a:t>
            </a:r>
            <a:r>
              <a:rPr lang="ja-JP" altLang="en-US" sz="2400" dirty="0">
                <a:cs typeface="Arial" panose="020B0604020202020204" pitchFamily="34" charset="0"/>
              </a:rPr>
              <a:t>（選択肢と選択の自由を認める考え方）</a:t>
            </a:r>
            <a:endParaRPr lang="en-US" altLang="ja-JP" sz="2400" dirty="0">
              <a:cs typeface="Arial" panose="020B0604020202020204" pitchFamily="34" charset="0"/>
            </a:endParaRPr>
          </a:p>
          <a:p>
            <a:pPr lvl="0">
              <a:lnSpc>
                <a:spcPct val="100000"/>
              </a:lnSpc>
              <a:spcBef>
                <a:spcPts val="1200"/>
              </a:spcBef>
            </a:pPr>
            <a:r>
              <a:rPr lang="ja-JP" altLang="en-US" sz="2400" dirty="0">
                <a:cs typeface="Arial" panose="020B0604020202020204" pitchFamily="34" charset="0"/>
              </a:rPr>
              <a:t>今でも、プロライフ派からの反対意見は常にあるが、ぎりぎりのところで個人の選択の自由を認める考え方が死守されている</a:t>
            </a:r>
            <a:endParaRPr lang="en-US" altLang="ja-JP" sz="2400" dirty="0">
              <a:cs typeface="Arial" panose="020B0604020202020204" pitchFamily="34" charset="0"/>
            </a:endParaRPr>
          </a:p>
          <a:p>
            <a:pPr lvl="0">
              <a:lnSpc>
                <a:spcPct val="100000"/>
              </a:lnSpc>
              <a:spcBef>
                <a:spcPts val="1200"/>
              </a:spcBef>
            </a:pPr>
            <a:r>
              <a:rPr lang="ja-JP" altLang="en-US" sz="2400" dirty="0">
                <a:cs typeface="Arial" panose="020B0604020202020204" pitchFamily="34" charset="0"/>
              </a:rPr>
              <a:t>欧米の医療者、遺伝カウンセリング担当者の役割は、個人がその人にあった選択をするために必要な情報を提供し（知らないと選べないので）、必要に応じて医学的にきちんとした検査を提供し、検査を利用したい人々が適切な検査を利用できるように、個人の知る権利、選ぶ権利を保証し、選択の自由を認めること</a:t>
            </a:r>
            <a:endParaRPr lang="en-US" altLang="ja-JP" sz="2400" u="sng" dirty="0">
              <a:cs typeface="Arial" panose="020B0604020202020204" pitchFamily="34" charset="0"/>
            </a:endParaRPr>
          </a:p>
        </p:txBody>
      </p:sp>
      <p:sp>
        <p:nvSpPr>
          <p:cNvPr id="4" name="テキスト ボックス 3">
            <a:extLst>
              <a:ext uri="{FF2B5EF4-FFF2-40B4-BE49-F238E27FC236}">
                <a16:creationId xmlns:a16="http://schemas.microsoft.com/office/drawing/2014/main" id="{BB81D646-4FDC-442B-90DE-7DC93C44CE52}"/>
              </a:ext>
            </a:extLst>
          </p:cNvPr>
          <p:cNvSpPr txBox="1"/>
          <p:nvPr/>
        </p:nvSpPr>
        <p:spPr>
          <a:xfrm>
            <a:off x="268457" y="5782102"/>
            <a:ext cx="8607085" cy="830997"/>
          </a:xfrm>
          <a:prstGeom prst="rect">
            <a:avLst/>
          </a:prstGeom>
          <a:solidFill>
            <a:srgbClr val="CCFFCC"/>
          </a:solidFill>
          <a:ln w="19050">
            <a:solidFill>
              <a:schemeClr val="tx1"/>
            </a:solidFill>
          </a:ln>
        </p:spPr>
        <p:txBody>
          <a:bodyPr wrap="square" rtlCol="0">
            <a:spAutoFit/>
          </a:bodyPr>
          <a:lstStyle/>
          <a:p>
            <a:r>
              <a:rPr kumimoji="1" lang="ja-JP" altLang="en-US" sz="2400" dirty="0"/>
              <a:t>日本での方向性は？　現在の、学会が厳しく制限し審査する方式は続くのか？　欧米のような流れは見えてくるのか？</a:t>
            </a:r>
          </a:p>
        </p:txBody>
      </p:sp>
    </p:spTree>
    <p:extLst>
      <p:ext uri="{BB962C8B-B14F-4D97-AF65-F5344CB8AC3E}">
        <p14:creationId xmlns:p14="http://schemas.microsoft.com/office/powerpoint/2010/main" val="611089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1526" y="1674674"/>
            <a:ext cx="7815262" cy="646331"/>
          </a:xfrm>
          <a:prstGeom prst="rect">
            <a:avLst/>
          </a:prstGeom>
          <a:noFill/>
        </p:spPr>
        <p:txBody>
          <a:bodyPr wrap="square" rtlCol="0">
            <a:spAutoFit/>
          </a:bodyPr>
          <a:lstStyle/>
          <a:p>
            <a:pPr algn="ctr"/>
            <a:r>
              <a:rPr lang="ja-JP" altLang="en-US" sz="3600" dirty="0">
                <a:latin typeface="+mn-ea"/>
              </a:rPr>
              <a:t>おまけ</a:t>
            </a:r>
            <a:endParaRPr kumimoji="1" lang="en-US" altLang="ja-JP" sz="3600" dirty="0">
              <a:latin typeface="+mn-ea"/>
            </a:endParaRPr>
          </a:p>
        </p:txBody>
      </p:sp>
    </p:spTree>
    <p:extLst>
      <p:ext uri="{BB962C8B-B14F-4D97-AF65-F5344CB8AC3E}">
        <p14:creationId xmlns:p14="http://schemas.microsoft.com/office/powerpoint/2010/main" val="760729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EABFBF-2A90-4416-B140-8BE107E24AC3}"/>
              </a:ext>
            </a:extLst>
          </p:cNvPr>
          <p:cNvSpPr>
            <a:spLocks noGrp="1"/>
          </p:cNvSpPr>
          <p:nvPr>
            <p:ph type="title"/>
          </p:nvPr>
        </p:nvSpPr>
        <p:spPr>
          <a:xfrm>
            <a:off x="287564" y="54429"/>
            <a:ext cx="7886700" cy="759731"/>
          </a:xfrm>
        </p:spPr>
        <p:txBody>
          <a:bodyPr>
            <a:normAutofit/>
          </a:bodyPr>
          <a:lstStyle/>
          <a:p>
            <a:r>
              <a:rPr lang="ja-JP" altLang="ja-JP" sz="2800" b="1" dirty="0">
                <a:solidFill>
                  <a:srgbClr val="FF0000"/>
                </a:solidFill>
              </a:rPr>
              <a:t>病気や遺伝の話を家族</a:t>
            </a:r>
            <a:r>
              <a:rPr lang="ja-JP" altLang="en-US" sz="2800" b="1" dirty="0">
                <a:solidFill>
                  <a:srgbClr val="FF0000"/>
                </a:solidFill>
              </a:rPr>
              <a:t>に</a:t>
            </a:r>
            <a:r>
              <a:rPr lang="ja-JP" altLang="ja-JP" sz="2800" b="1" dirty="0">
                <a:solidFill>
                  <a:srgbClr val="FF0000"/>
                </a:solidFill>
              </a:rPr>
              <a:t>どのように話すかのヒント</a:t>
            </a:r>
            <a:endParaRPr kumimoji="1" lang="ja-JP" altLang="en-US" sz="2800" b="1" dirty="0">
              <a:solidFill>
                <a:srgbClr val="FF0000"/>
              </a:solidFill>
            </a:endParaRPr>
          </a:p>
        </p:txBody>
      </p:sp>
      <p:sp>
        <p:nvSpPr>
          <p:cNvPr id="3" name="コンテンツ プレースホルダー 2">
            <a:extLst>
              <a:ext uri="{FF2B5EF4-FFF2-40B4-BE49-F238E27FC236}">
                <a16:creationId xmlns:a16="http://schemas.microsoft.com/office/drawing/2014/main" id="{0D2CCDD2-E6B2-4464-97FA-BEA0F7F0F3A2}"/>
              </a:ext>
            </a:extLst>
          </p:cNvPr>
          <p:cNvSpPr>
            <a:spLocks noGrp="1"/>
          </p:cNvSpPr>
          <p:nvPr>
            <p:ph idx="1"/>
          </p:nvPr>
        </p:nvSpPr>
        <p:spPr>
          <a:xfrm>
            <a:off x="454478" y="886730"/>
            <a:ext cx="8477704" cy="5844269"/>
          </a:xfrm>
        </p:spPr>
        <p:txBody>
          <a:bodyPr>
            <a:noAutofit/>
          </a:bodyPr>
          <a:lstStyle/>
          <a:p>
            <a:pPr>
              <a:lnSpc>
                <a:spcPct val="100000"/>
              </a:lnSpc>
              <a:spcBef>
                <a:spcPts val="1200"/>
              </a:spcBef>
            </a:pPr>
            <a:r>
              <a:rPr kumimoji="1" lang="ja-JP" altLang="en-US" sz="2200" dirty="0"/>
              <a:t>最終的にいつ、誰にどこまで話すかは、個人の自由</a:t>
            </a:r>
            <a:endParaRPr kumimoji="1" lang="en-US" altLang="ja-JP" sz="2200" dirty="0"/>
          </a:p>
          <a:p>
            <a:pPr>
              <a:lnSpc>
                <a:spcPct val="100000"/>
              </a:lnSpc>
              <a:spcBef>
                <a:spcPts val="1200"/>
              </a:spcBef>
            </a:pPr>
            <a:r>
              <a:rPr lang="ja-JP" altLang="en-US" sz="2200" dirty="0"/>
              <a:t>しかし、「秘密」の存在は、良い結果を生まないことが多い</a:t>
            </a:r>
            <a:endParaRPr lang="en-US" altLang="ja-JP" sz="2200" dirty="0"/>
          </a:p>
          <a:p>
            <a:pPr marL="804863" lvl="1" indent="-347663">
              <a:lnSpc>
                <a:spcPct val="100000"/>
              </a:lnSpc>
              <a:spcBef>
                <a:spcPts val="1200"/>
              </a:spcBef>
              <a:buFont typeface="Wingdings" panose="05000000000000000000" pitchFamily="2" charset="2"/>
              <a:buChar char="Ø"/>
            </a:pPr>
            <a:r>
              <a:rPr kumimoji="1" lang="ja-JP" altLang="en-US" sz="2200" dirty="0"/>
              <a:t>子どもは親が秘密をもっていることを察するが、上手に聞くことができず、不安やストレスがたまって不登校や摂食障害などがみられることもある</a:t>
            </a:r>
            <a:endParaRPr kumimoji="1" lang="en-US" altLang="ja-JP" sz="2200" dirty="0"/>
          </a:p>
          <a:p>
            <a:pPr marL="804863" lvl="1" indent="-347663">
              <a:lnSpc>
                <a:spcPct val="100000"/>
              </a:lnSpc>
              <a:spcBef>
                <a:spcPts val="1200"/>
              </a:spcBef>
              <a:buFont typeface="Wingdings" panose="05000000000000000000" pitchFamily="2" charset="2"/>
              <a:buChar char="Ø"/>
            </a:pPr>
            <a:r>
              <a:rPr lang="ja-JP" altLang="en-US" sz="2200" dirty="0"/>
              <a:t>子どもは知りたがっていることが多い</a:t>
            </a:r>
            <a:endParaRPr lang="en-US" altLang="ja-JP" sz="2200" dirty="0"/>
          </a:p>
          <a:p>
            <a:pPr marL="804863" lvl="1" indent="-347663">
              <a:lnSpc>
                <a:spcPct val="100000"/>
              </a:lnSpc>
              <a:spcBef>
                <a:spcPts val="1200"/>
              </a:spcBef>
              <a:buFont typeface="Wingdings" panose="05000000000000000000" pitchFamily="2" charset="2"/>
              <a:buChar char="Ø"/>
            </a:pPr>
            <a:r>
              <a:rPr lang="ja-JP" altLang="en-US" sz="2200" dirty="0"/>
              <a:t>結婚する際に内緒にしていると後でトラブルになる場合も</a:t>
            </a:r>
            <a:endParaRPr lang="en-US" altLang="ja-JP" sz="2200" dirty="0"/>
          </a:p>
          <a:p>
            <a:pPr>
              <a:lnSpc>
                <a:spcPct val="100000"/>
              </a:lnSpc>
              <a:spcBef>
                <a:spcPts val="1200"/>
              </a:spcBef>
            </a:pPr>
            <a:r>
              <a:rPr lang="ja-JP" altLang="en-US" sz="2200" dirty="0"/>
              <a:t>嘘をつかない、正直に話すことは、良好な家族関係の維持に役立つことが多い</a:t>
            </a:r>
            <a:endParaRPr lang="en-US" altLang="ja-JP" sz="2200" dirty="0"/>
          </a:p>
          <a:p>
            <a:pPr>
              <a:lnSpc>
                <a:spcPct val="100000"/>
              </a:lnSpc>
              <a:spcBef>
                <a:spcPts val="1200"/>
              </a:spcBef>
            </a:pPr>
            <a:r>
              <a:rPr lang="ja-JP" altLang="en-US" sz="2200" dirty="0"/>
              <a:t>相手が子どもでも大人でも、どのように話すか工夫することは有意義だが、率直に話せば、案外うまくいくことが多い</a:t>
            </a:r>
            <a:endParaRPr lang="en-US" altLang="ja-JP" sz="2200" dirty="0"/>
          </a:p>
          <a:p>
            <a:pPr>
              <a:lnSpc>
                <a:spcPct val="100000"/>
              </a:lnSpc>
              <a:spcBef>
                <a:spcPts val="1200"/>
              </a:spcBef>
            </a:pPr>
            <a:r>
              <a:rPr lang="ja-JP" altLang="en-US" sz="2200" dirty="0"/>
              <a:t>子どもに対しては、いつでも聞いていいんだよ、というメッセージを繰り返し伝えておくことが有意義（親はいつ聞かれてもよいように準備しておくとよい）</a:t>
            </a:r>
            <a:endParaRPr kumimoji="1" lang="ja-JP" altLang="en-US" sz="2200" dirty="0"/>
          </a:p>
        </p:txBody>
      </p:sp>
    </p:spTree>
    <p:extLst>
      <p:ext uri="{BB962C8B-B14F-4D97-AF65-F5344CB8AC3E}">
        <p14:creationId xmlns:p14="http://schemas.microsoft.com/office/powerpoint/2010/main" val="19945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EABFBF-2A90-4416-B140-8BE107E24AC3}"/>
              </a:ext>
            </a:extLst>
          </p:cNvPr>
          <p:cNvSpPr>
            <a:spLocks noGrp="1"/>
          </p:cNvSpPr>
          <p:nvPr>
            <p:ph type="title"/>
          </p:nvPr>
        </p:nvSpPr>
        <p:spPr>
          <a:xfrm>
            <a:off x="331107" y="0"/>
            <a:ext cx="7886700" cy="759731"/>
          </a:xfrm>
        </p:spPr>
        <p:txBody>
          <a:bodyPr>
            <a:normAutofit/>
          </a:bodyPr>
          <a:lstStyle/>
          <a:p>
            <a:r>
              <a:rPr lang="ja-JP" altLang="en-US" sz="2800" b="1" dirty="0">
                <a:solidFill>
                  <a:srgbClr val="FF0000"/>
                </a:solidFill>
              </a:rPr>
              <a:t>遺伝子検査を受けるかどうかを考えるための</a:t>
            </a:r>
            <a:r>
              <a:rPr lang="ja-JP" altLang="ja-JP" sz="2800" b="1" dirty="0">
                <a:solidFill>
                  <a:srgbClr val="FF0000"/>
                </a:solidFill>
              </a:rPr>
              <a:t>ヒント</a:t>
            </a:r>
            <a:endParaRPr lang="ja-JP" altLang="en-US" sz="2800" b="1" dirty="0">
              <a:solidFill>
                <a:srgbClr val="FF0000"/>
              </a:solidFill>
            </a:endParaRPr>
          </a:p>
        </p:txBody>
      </p:sp>
      <p:sp>
        <p:nvSpPr>
          <p:cNvPr id="3" name="コンテンツ プレースホルダー 2">
            <a:extLst>
              <a:ext uri="{FF2B5EF4-FFF2-40B4-BE49-F238E27FC236}">
                <a16:creationId xmlns:a16="http://schemas.microsoft.com/office/drawing/2014/main" id="{0D2CCDD2-E6B2-4464-97FA-BEA0F7F0F3A2}"/>
              </a:ext>
            </a:extLst>
          </p:cNvPr>
          <p:cNvSpPr>
            <a:spLocks noGrp="1"/>
          </p:cNvSpPr>
          <p:nvPr>
            <p:ph idx="1"/>
          </p:nvPr>
        </p:nvSpPr>
        <p:spPr>
          <a:xfrm>
            <a:off x="331107" y="759731"/>
            <a:ext cx="8477704" cy="6040212"/>
          </a:xfrm>
        </p:spPr>
        <p:txBody>
          <a:bodyPr>
            <a:noAutofit/>
          </a:bodyPr>
          <a:lstStyle/>
          <a:p>
            <a:pPr>
              <a:lnSpc>
                <a:spcPct val="100000"/>
              </a:lnSpc>
              <a:spcBef>
                <a:spcPts val="600"/>
              </a:spcBef>
            </a:pPr>
            <a:r>
              <a:rPr kumimoji="1" lang="ja-JP" altLang="en-US" sz="2200" dirty="0"/>
              <a:t>最終的に検査を受けるかどうかは個人の自由</a:t>
            </a:r>
            <a:endParaRPr kumimoji="1" lang="en-US" altLang="ja-JP" sz="2200" dirty="0"/>
          </a:p>
          <a:p>
            <a:pPr>
              <a:lnSpc>
                <a:spcPct val="100000"/>
              </a:lnSpc>
              <a:spcBef>
                <a:spcPts val="600"/>
              </a:spcBef>
            </a:pPr>
            <a:r>
              <a:rPr lang="ja-JP" altLang="en-US" sz="2200" dirty="0"/>
              <a:t>しかし、がんの遺伝性に関する遺伝子の検査は、医学的なメリットが大きい</a:t>
            </a:r>
            <a:endParaRPr lang="en-US" altLang="ja-JP" sz="2200" dirty="0"/>
          </a:p>
          <a:p>
            <a:pPr marL="804863" lvl="1" indent="-347663">
              <a:lnSpc>
                <a:spcPct val="100000"/>
              </a:lnSpc>
              <a:spcBef>
                <a:spcPts val="600"/>
              </a:spcBef>
              <a:buFont typeface="Wingdings" panose="05000000000000000000" pitchFamily="2" charset="2"/>
              <a:buChar char="Ø"/>
            </a:pPr>
            <a:r>
              <a:rPr lang="en-US" altLang="ja-JP" sz="2200" dirty="0"/>
              <a:t>FAP</a:t>
            </a:r>
            <a:r>
              <a:rPr lang="ja-JP" altLang="en-US" sz="2200" dirty="0"/>
              <a:t>の場合、内視鏡検査より遺伝子の検査のほうが身体的負担が少ないので、子どもの場合は遺伝子検査から始めるほうがスムーズ（ただし、遺伝していたら内視鏡検査は必要になるが）</a:t>
            </a:r>
            <a:endParaRPr lang="en-US" altLang="ja-JP" sz="2200" dirty="0"/>
          </a:p>
          <a:p>
            <a:pPr marL="804863" lvl="1" indent="-347663">
              <a:lnSpc>
                <a:spcPct val="100000"/>
              </a:lnSpc>
              <a:spcBef>
                <a:spcPts val="600"/>
              </a:spcBef>
              <a:buFont typeface="Wingdings" panose="05000000000000000000" pitchFamily="2" charset="2"/>
              <a:buChar char="Ø"/>
            </a:pPr>
            <a:r>
              <a:rPr lang="en-US" altLang="ja-JP" sz="2200" dirty="0"/>
              <a:t>FAP</a:t>
            </a:r>
            <a:r>
              <a:rPr lang="ja-JP" altLang="en-US" sz="2200" dirty="0"/>
              <a:t>の可能性のある成人の場合は、遺伝子検査より内視鏡検査のほうが優先される場合がある</a:t>
            </a:r>
            <a:endParaRPr lang="en-US" altLang="ja-JP" sz="2200" dirty="0"/>
          </a:p>
          <a:p>
            <a:pPr>
              <a:lnSpc>
                <a:spcPct val="100000"/>
              </a:lnSpc>
              <a:spcBef>
                <a:spcPts val="600"/>
              </a:spcBef>
            </a:pPr>
            <a:r>
              <a:rPr lang="ja-JP" altLang="en-US" sz="2200" dirty="0"/>
              <a:t>知ることは怖いことかもしれないが、知っておくことで、その人やその人の血縁者の健康管理（疾患の予防や治療）に役立てられる</a:t>
            </a:r>
            <a:endParaRPr lang="en-US" altLang="ja-JP" sz="2200" dirty="0"/>
          </a:p>
          <a:p>
            <a:pPr>
              <a:lnSpc>
                <a:spcPct val="100000"/>
              </a:lnSpc>
              <a:spcBef>
                <a:spcPts val="600"/>
              </a:spcBef>
            </a:pPr>
            <a:r>
              <a:rPr lang="ja-JP" altLang="en-US" sz="2200" dirty="0"/>
              <a:t>一方、心理面や家族の人間関係の面では、デメリットもある</a:t>
            </a:r>
            <a:endParaRPr lang="en-US" altLang="ja-JP" sz="2200" dirty="0"/>
          </a:p>
          <a:p>
            <a:pPr>
              <a:lnSpc>
                <a:spcPct val="100000"/>
              </a:lnSpc>
              <a:spcBef>
                <a:spcPts val="600"/>
              </a:spcBef>
            </a:pPr>
            <a:r>
              <a:rPr lang="ja-JP" altLang="en-US" sz="2200" dirty="0"/>
              <a:t>欧米では、遺伝性腫瘍の遺伝子検査は多くの場合、医学的有用性が高いことから実施が推奨されている（強制はされないが）。個人の自由というよりも、医学的には検査をしたほうがよいという考え方。心理的なデメリットについては、そうしたことがあることを伝えて心の準備をしてもらったり、その後のサポートを行ったりする</a:t>
            </a:r>
            <a:endParaRPr lang="en-US" altLang="ja-JP" sz="2200" dirty="0"/>
          </a:p>
        </p:txBody>
      </p:sp>
    </p:spTree>
    <p:extLst>
      <p:ext uri="{BB962C8B-B14F-4D97-AF65-F5344CB8AC3E}">
        <p14:creationId xmlns:p14="http://schemas.microsoft.com/office/powerpoint/2010/main" val="4269344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EABFBF-2A90-4416-B140-8BE107E24AC3}"/>
              </a:ext>
            </a:extLst>
          </p:cNvPr>
          <p:cNvSpPr>
            <a:spLocks noGrp="1"/>
          </p:cNvSpPr>
          <p:nvPr>
            <p:ph type="title"/>
          </p:nvPr>
        </p:nvSpPr>
        <p:spPr>
          <a:xfrm>
            <a:off x="141060" y="312057"/>
            <a:ext cx="8791122" cy="759731"/>
          </a:xfrm>
        </p:spPr>
        <p:txBody>
          <a:bodyPr>
            <a:noAutofit/>
          </a:bodyPr>
          <a:lstStyle/>
          <a:p>
            <a:r>
              <a:rPr lang="ja-JP" altLang="en-US" sz="2800" b="1" dirty="0">
                <a:solidFill>
                  <a:srgbClr val="FF0000"/>
                </a:solidFill>
              </a:rPr>
              <a:t>疾患の</a:t>
            </a:r>
            <a:r>
              <a:rPr lang="ja-JP" altLang="ja-JP" sz="2800" b="1" dirty="0">
                <a:solidFill>
                  <a:srgbClr val="FF0000"/>
                </a:solidFill>
              </a:rPr>
              <a:t>遺伝</a:t>
            </a:r>
            <a:r>
              <a:rPr lang="ja-JP" altLang="en-US" sz="2800" b="1" dirty="0">
                <a:solidFill>
                  <a:srgbClr val="FF0000"/>
                </a:solidFill>
              </a:rPr>
              <a:t>性や</a:t>
            </a:r>
            <a:r>
              <a:rPr lang="ja-JP" altLang="ja-JP" sz="2800" b="1" dirty="0">
                <a:solidFill>
                  <a:srgbClr val="FF0000"/>
                </a:solidFill>
              </a:rPr>
              <a:t>検査</a:t>
            </a:r>
            <a:r>
              <a:rPr lang="ja-JP" altLang="en-US" sz="2800" b="1" dirty="0">
                <a:solidFill>
                  <a:srgbClr val="FF0000"/>
                </a:solidFill>
              </a:rPr>
              <a:t>、</a:t>
            </a:r>
            <a:r>
              <a:rPr lang="ja-JP" altLang="ja-JP" sz="2800" b="1" dirty="0">
                <a:solidFill>
                  <a:srgbClr val="FF0000"/>
                </a:solidFill>
              </a:rPr>
              <a:t>着床前診断・出生前診断</a:t>
            </a:r>
            <a:r>
              <a:rPr lang="ja-JP" altLang="en-US" sz="2800" b="1" dirty="0">
                <a:solidFill>
                  <a:srgbClr val="FF0000"/>
                </a:solidFill>
              </a:rPr>
              <a:t>について相談できる場所</a:t>
            </a:r>
          </a:p>
        </p:txBody>
      </p:sp>
      <p:sp>
        <p:nvSpPr>
          <p:cNvPr id="3" name="コンテンツ プレースホルダー 2">
            <a:extLst>
              <a:ext uri="{FF2B5EF4-FFF2-40B4-BE49-F238E27FC236}">
                <a16:creationId xmlns:a16="http://schemas.microsoft.com/office/drawing/2014/main" id="{0D2CCDD2-E6B2-4464-97FA-BEA0F7F0F3A2}"/>
              </a:ext>
            </a:extLst>
          </p:cNvPr>
          <p:cNvSpPr>
            <a:spLocks noGrp="1"/>
          </p:cNvSpPr>
          <p:nvPr>
            <p:ph idx="1"/>
          </p:nvPr>
        </p:nvSpPr>
        <p:spPr>
          <a:xfrm>
            <a:off x="333148" y="1351188"/>
            <a:ext cx="8477704" cy="5557613"/>
          </a:xfrm>
        </p:spPr>
        <p:txBody>
          <a:bodyPr>
            <a:noAutofit/>
          </a:bodyPr>
          <a:lstStyle/>
          <a:p>
            <a:pPr>
              <a:lnSpc>
                <a:spcPct val="100000"/>
              </a:lnSpc>
              <a:spcBef>
                <a:spcPts val="1200"/>
              </a:spcBef>
            </a:pPr>
            <a:r>
              <a:rPr lang="ja-JP" altLang="en-US" dirty="0"/>
              <a:t>主治医</a:t>
            </a:r>
            <a:endParaRPr lang="en-US" altLang="ja-JP" dirty="0"/>
          </a:p>
          <a:p>
            <a:pPr>
              <a:lnSpc>
                <a:spcPct val="100000"/>
              </a:lnSpc>
              <a:spcBef>
                <a:spcPts val="1200"/>
              </a:spcBef>
            </a:pPr>
            <a:r>
              <a:rPr lang="ja-JP" altLang="en-US" dirty="0"/>
              <a:t>がん専門病院や大学病院などの遺伝相談外来</a:t>
            </a:r>
            <a:endParaRPr lang="en-US" altLang="ja-JP" dirty="0"/>
          </a:p>
          <a:p>
            <a:pPr>
              <a:lnSpc>
                <a:spcPct val="100000"/>
              </a:lnSpc>
              <a:spcBef>
                <a:spcPts val="1200"/>
              </a:spcBef>
            </a:pPr>
            <a:r>
              <a:rPr lang="ja-JP" altLang="en-US" dirty="0"/>
              <a:t>当事者団体</a:t>
            </a:r>
            <a:endParaRPr lang="en-US" altLang="ja-JP" dirty="0"/>
          </a:p>
          <a:p>
            <a:pPr>
              <a:lnSpc>
                <a:spcPct val="100000"/>
              </a:lnSpc>
              <a:spcBef>
                <a:spcPts val="1200"/>
              </a:spcBef>
            </a:pPr>
            <a:endParaRPr lang="en-US" altLang="ja-JP" sz="2400" dirty="0"/>
          </a:p>
          <a:p>
            <a:pPr marL="0" indent="0">
              <a:lnSpc>
                <a:spcPct val="100000"/>
              </a:lnSpc>
              <a:spcBef>
                <a:spcPts val="1200"/>
              </a:spcBef>
              <a:buNone/>
            </a:pPr>
            <a:r>
              <a:rPr lang="ja-JP" altLang="en-US" sz="2400" dirty="0"/>
              <a:t>（田村の連絡先は下記）</a:t>
            </a:r>
            <a:endParaRPr lang="en-US" altLang="ja-JP" sz="2400" dirty="0"/>
          </a:p>
          <a:p>
            <a:pPr marL="0" indent="0">
              <a:lnSpc>
                <a:spcPct val="100000"/>
              </a:lnSpc>
              <a:spcBef>
                <a:spcPts val="1200"/>
              </a:spcBef>
              <a:buNone/>
            </a:pPr>
            <a:r>
              <a:rPr lang="ja-JP" altLang="en-US" sz="2400" dirty="0"/>
              <a:t>　</a:t>
            </a:r>
            <a:r>
              <a:rPr lang="en-US" altLang="ja-JP" sz="2400" dirty="0"/>
              <a:t>FMC</a:t>
            </a:r>
            <a:r>
              <a:rPr lang="ja-JP" altLang="en-US" sz="2400" dirty="0"/>
              <a:t>東京クリニック</a:t>
            </a:r>
            <a:endParaRPr lang="en-US" altLang="ja-JP" sz="2400" dirty="0"/>
          </a:p>
          <a:p>
            <a:pPr marL="0" indent="0">
              <a:lnSpc>
                <a:spcPct val="100000"/>
              </a:lnSpc>
              <a:spcBef>
                <a:spcPts val="1200"/>
              </a:spcBef>
              <a:buNone/>
            </a:pPr>
            <a:r>
              <a:rPr lang="ja-JP" altLang="en-US" sz="2400" dirty="0"/>
              <a:t>　　</a:t>
            </a:r>
            <a:r>
              <a:rPr lang="en-US" altLang="ja-JP" sz="2400" dirty="0"/>
              <a:t>03-3221-0333</a:t>
            </a:r>
          </a:p>
          <a:p>
            <a:pPr marL="0" indent="0">
              <a:lnSpc>
                <a:spcPct val="100000"/>
              </a:lnSpc>
              <a:spcBef>
                <a:spcPts val="1200"/>
              </a:spcBef>
              <a:buNone/>
            </a:pPr>
            <a:r>
              <a:rPr lang="ja-JP" altLang="en-US" sz="2400" dirty="0"/>
              <a:t>　　ホームページの予約のところから、田村の相談枠の予約希望</a:t>
            </a:r>
            <a:endParaRPr lang="en-US" altLang="ja-JP" sz="2400" dirty="0"/>
          </a:p>
          <a:p>
            <a:pPr marL="0" indent="0">
              <a:lnSpc>
                <a:spcPct val="100000"/>
              </a:lnSpc>
              <a:spcBef>
                <a:spcPts val="1200"/>
              </a:spcBef>
              <a:buNone/>
            </a:pPr>
            <a:r>
              <a:rPr lang="ja-JP" altLang="en-US" sz="2400" dirty="0"/>
              <a:t>　　と書いていただければ、ご予約を調整します。</a:t>
            </a:r>
            <a:endParaRPr lang="en-US" altLang="ja-JP" sz="2400" dirty="0"/>
          </a:p>
          <a:p>
            <a:pPr marL="0" indent="0">
              <a:lnSpc>
                <a:spcPct val="100000"/>
              </a:lnSpc>
              <a:spcBef>
                <a:spcPts val="1200"/>
              </a:spcBef>
              <a:buNone/>
            </a:pPr>
            <a:r>
              <a:rPr lang="ja-JP" altLang="en-US" sz="2400" dirty="0"/>
              <a:t>　　相談料は１回</a:t>
            </a:r>
            <a:r>
              <a:rPr lang="en-US" altLang="ja-JP" sz="2400" dirty="0"/>
              <a:t>11,000</a:t>
            </a:r>
            <a:r>
              <a:rPr lang="ja-JP" altLang="en-US" sz="2400" dirty="0"/>
              <a:t>円（税込み）です。</a:t>
            </a:r>
            <a:endParaRPr lang="en-US" altLang="ja-JP" sz="2400" dirty="0"/>
          </a:p>
        </p:txBody>
      </p:sp>
    </p:spTree>
    <p:extLst>
      <p:ext uri="{BB962C8B-B14F-4D97-AF65-F5344CB8AC3E}">
        <p14:creationId xmlns:p14="http://schemas.microsoft.com/office/powerpoint/2010/main" val="14069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738" name="Rectangle 2"/>
          <p:cNvSpPr>
            <a:spLocks noGrp="1" noChangeArrowheads="1"/>
          </p:cNvSpPr>
          <p:nvPr>
            <p:ph type="title"/>
          </p:nvPr>
        </p:nvSpPr>
        <p:spPr>
          <a:xfrm>
            <a:off x="538627" y="177579"/>
            <a:ext cx="7517947" cy="1016000"/>
          </a:xfrm>
        </p:spPr>
        <p:txBody>
          <a:bodyPr/>
          <a:lstStyle/>
          <a:p>
            <a:pPr eaLnBrk="1">
              <a:defRPr/>
            </a:pPr>
            <a:r>
              <a:rPr lang="ja-JP" altLang="en-US" sz="3289" b="1" dirty="0">
                <a:latin typeface="ＭＳ Ｐゴシック" pitchFamily="50" charset="-128"/>
                <a:ea typeface="ＭＳ Ｐゴシック" pitchFamily="50" charset="-128"/>
              </a:rPr>
              <a:t>遺伝カウンセリングを行っています</a:t>
            </a:r>
          </a:p>
        </p:txBody>
      </p:sp>
      <p:sp>
        <p:nvSpPr>
          <p:cNvPr id="40963" name="Rectangle 3"/>
          <p:cNvSpPr>
            <a:spLocks noGrp="1" noChangeArrowheads="1"/>
          </p:cNvSpPr>
          <p:nvPr>
            <p:ph type="body" idx="1"/>
          </p:nvPr>
        </p:nvSpPr>
        <p:spPr>
          <a:xfrm>
            <a:off x="603566" y="1256991"/>
            <a:ext cx="8161469" cy="1665111"/>
          </a:xfrm>
        </p:spPr>
        <p:txBody>
          <a:bodyPr/>
          <a:lstStyle/>
          <a:p>
            <a:pPr marL="0" indent="0" eaLnBrk="1">
              <a:lnSpc>
                <a:spcPct val="95000"/>
              </a:lnSpc>
              <a:spcBef>
                <a:spcPct val="75000"/>
              </a:spcBef>
              <a:buClr>
                <a:srgbClr val="FFFF00"/>
              </a:buClr>
              <a:buNone/>
            </a:pPr>
            <a:r>
              <a:rPr lang="ja-JP" altLang="en-US" sz="2933" b="1" dirty="0">
                <a:effectLst/>
                <a:latin typeface="Times New Roman" pitchFamily="18" charset="0"/>
                <a:ea typeface="ＭＳ Ｐゴシック" pitchFamily="50" charset="-128"/>
              </a:rPr>
              <a:t>疾患の遺伝性、遺伝子、染色体に関連した疾患、先天異常、関連した検査などの相談</a:t>
            </a:r>
            <a:endParaRPr lang="en-US" altLang="ja-JP" sz="2933" b="1" dirty="0">
              <a:effectLst/>
              <a:latin typeface="Times New Roman" pitchFamily="18" charset="0"/>
              <a:ea typeface="ＭＳ Ｐゴシック" pitchFamily="50" charset="-128"/>
            </a:endParaRPr>
          </a:p>
        </p:txBody>
      </p:sp>
      <p:pic>
        <p:nvPicPr>
          <p:cNvPr id="40964" name="図 8" descr="田村２.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1906" y="2561296"/>
            <a:ext cx="3223129" cy="214432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9CFFC2E-5698-42C6-A0F6-09CB6489BAD1}"/>
              </a:ext>
            </a:extLst>
          </p:cNvPr>
          <p:cNvSpPr txBox="1">
            <a:spLocks noChangeArrowheads="1"/>
          </p:cNvSpPr>
          <p:nvPr/>
        </p:nvSpPr>
        <p:spPr bwMode="auto">
          <a:xfrm>
            <a:off x="313650" y="2379867"/>
            <a:ext cx="5042121" cy="3977390"/>
          </a:xfrm>
          <a:prstGeom prst="rect">
            <a:avLst/>
          </a:prstGeom>
          <a:noFill/>
          <a:ln w="12700">
            <a:noFill/>
            <a:miter lim="800000"/>
            <a:headEnd/>
            <a:tailEnd/>
          </a:ln>
          <a:effectLst/>
        </p:spPr>
        <p:txBody>
          <a:bodyPr vert="horz" wrap="square" lIns="80434" tIns="39511" rIns="80434" bIns="39511" numCol="1" anchor="t" anchorCtr="0" compatLnSpc="1">
            <a:prstTxWarp prst="textNoShape">
              <a:avLst/>
            </a:prstTxWarp>
          </a:bodyPr>
          <a:lstStyle>
            <a:lvl1pPr marL="342900" indent="-342900" algn="l" rtl="0" fontAlgn="base" hangingPunct="0">
              <a:spcBef>
                <a:spcPct val="20000"/>
              </a:spcBef>
              <a:spcAft>
                <a:spcPct val="0"/>
              </a:spcAft>
              <a:buClr>
                <a:schemeClr val="hlink"/>
              </a:buClr>
              <a:buSzPct val="75000"/>
              <a:buFont typeface="Monotype Sorts"/>
              <a:buChar char="ä"/>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hangingPunct="0">
              <a:spcBef>
                <a:spcPct val="20000"/>
              </a:spcBef>
              <a:spcAft>
                <a:spcPct val="0"/>
              </a:spcAft>
              <a:buClr>
                <a:schemeClr val="hlink"/>
              </a:buClr>
              <a:buSzPct val="75000"/>
              <a:buFont typeface="Monotype Sorts"/>
              <a:buChar char="ä"/>
              <a:defRPr kumimoji="1" sz="2800">
                <a:solidFill>
                  <a:schemeClr val="tx1"/>
                </a:solidFill>
                <a:effectLst>
                  <a:outerShdw blurRad="38100" dist="38100" dir="2700000" algn="tl">
                    <a:srgbClr val="000000"/>
                  </a:outerShdw>
                </a:effectLst>
                <a:latin typeface="+mn-lt"/>
                <a:ea typeface="+mn-ea"/>
              </a:defRPr>
            </a:lvl2pPr>
            <a:lvl3pPr marL="1143000" indent="-228600" algn="l" rtl="0" fontAlgn="base" hangingPunct="0">
              <a:spcBef>
                <a:spcPct val="20000"/>
              </a:spcBef>
              <a:spcAft>
                <a:spcPct val="0"/>
              </a:spcAft>
              <a:buClr>
                <a:schemeClr val="hlink"/>
              </a:buClr>
              <a:buSzPct val="62000"/>
              <a:buFont typeface="Monotype Sorts"/>
              <a:buChar char="ä"/>
              <a:defRPr kumimoji="1" sz="2400">
                <a:solidFill>
                  <a:schemeClr val="tx1"/>
                </a:solidFill>
                <a:effectLst>
                  <a:outerShdw blurRad="38100" dist="38100" dir="2700000" algn="tl">
                    <a:srgbClr val="000000"/>
                  </a:outerShdw>
                </a:effectLst>
                <a:latin typeface="+mn-lt"/>
                <a:ea typeface="+mn-ea"/>
              </a:defRPr>
            </a:lvl3pPr>
            <a:lvl4pPr marL="1600200" indent="-228600" algn="l" rtl="0" fontAlgn="base" hangingPunct="0">
              <a:spcBef>
                <a:spcPct val="20000"/>
              </a:spcBef>
              <a:spcAft>
                <a:spcPct val="0"/>
              </a:spcAft>
              <a:buClr>
                <a:schemeClr val="hlink"/>
              </a:buClr>
              <a:buSzPct val="62000"/>
              <a:buFont typeface="Monotype Sorts"/>
              <a:buChar char="ä"/>
              <a:defRPr kumimoji="1" sz="2000">
                <a:solidFill>
                  <a:schemeClr val="tx1"/>
                </a:solidFill>
                <a:effectLst>
                  <a:outerShdw blurRad="38100" dist="38100" dir="2700000" algn="tl">
                    <a:srgbClr val="000000"/>
                  </a:outerShdw>
                </a:effectLst>
                <a:latin typeface="+mn-lt"/>
                <a:ea typeface="+mn-ea"/>
              </a:defRPr>
            </a:lvl4pPr>
            <a:lvl5pPr marL="2057400" indent="-228600" algn="l" rtl="0" fontAlgn="base" hangingPunct="0">
              <a:spcBef>
                <a:spcPct val="20000"/>
              </a:spcBef>
              <a:spcAft>
                <a:spcPct val="0"/>
              </a:spcAft>
              <a:buClr>
                <a:schemeClr val="hlink"/>
              </a:buClr>
              <a:buSzPct val="62000"/>
              <a:buFont typeface="Monotype Sorts"/>
              <a:buChar char="ä"/>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hangingPunct="0">
              <a:spcBef>
                <a:spcPct val="20000"/>
              </a:spcBef>
              <a:spcAft>
                <a:spcPct val="0"/>
              </a:spcAft>
              <a:buClr>
                <a:schemeClr val="hlink"/>
              </a:buClr>
              <a:buSzPct val="62000"/>
              <a:buFont typeface="Monotype Sorts"/>
              <a:buChar char="ä"/>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hangingPunct="0">
              <a:spcBef>
                <a:spcPct val="20000"/>
              </a:spcBef>
              <a:spcAft>
                <a:spcPct val="0"/>
              </a:spcAft>
              <a:buClr>
                <a:schemeClr val="hlink"/>
              </a:buClr>
              <a:buSzPct val="62000"/>
              <a:buFont typeface="Monotype Sorts"/>
              <a:buChar char="ä"/>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hangingPunct="0">
              <a:spcBef>
                <a:spcPct val="20000"/>
              </a:spcBef>
              <a:spcAft>
                <a:spcPct val="0"/>
              </a:spcAft>
              <a:buClr>
                <a:schemeClr val="hlink"/>
              </a:buClr>
              <a:buSzPct val="62000"/>
              <a:buFont typeface="Monotype Sorts"/>
              <a:buChar char="ä"/>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hangingPunct="0">
              <a:spcBef>
                <a:spcPct val="20000"/>
              </a:spcBef>
              <a:spcAft>
                <a:spcPct val="0"/>
              </a:spcAft>
              <a:buClr>
                <a:schemeClr val="hlink"/>
              </a:buClr>
              <a:buSzPct val="62000"/>
              <a:buFont typeface="Monotype Sorts"/>
              <a:buChar char="ä"/>
              <a:defRPr kumimoji="1" sz="2000">
                <a:solidFill>
                  <a:schemeClr val="tx1"/>
                </a:solidFill>
                <a:effectLst>
                  <a:outerShdw blurRad="38100" dist="38100" dir="2700000" algn="tl">
                    <a:srgbClr val="000000"/>
                  </a:outerShdw>
                </a:effectLst>
                <a:latin typeface="+mn-lt"/>
                <a:ea typeface="+mn-ea"/>
              </a:defRPr>
            </a:lvl9pPr>
          </a:lstStyle>
          <a:p>
            <a:pPr marL="342900" marR="0" lvl="0" indent="-342900" algn="l" defTabSz="914400" rtl="0" eaLnBrk="1" fontAlgn="base" latinLnBrk="0" hangingPunct="0">
              <a:lnSpc>
                <a:spcPct val="100000"/>
              </a:lnSpc>
              <a:spcBef>
                <a:spcPts val="1067"/>
              </a:spcBef>
              <a:spcAft>
                <a:spcPct val="0"/>
              </a:spcAft>
              <a:buClr>
                <a:srgbClr val="000000"/>
              </a:buClr>
              <a:buSzPct val="75000"/>
              <a:buFont typeface="Wingdings" pitchFamily="2" charset="2"/>
              <a:buChar char="Ø"/>
              <a:tabLst/>
              <a:defRPr/>
            </a:pPr>
            <a:r>
              <a:rPr kumimoji="1" lang="ja-JP" altLang="en-US" sz="2400" b="1" i="0" u="none" strike="noStrike" kern="0" cap="none" spc="0" normalizeH="0" baseline="0" noProof="0" dirty="0">
                <a:ln>
                  <a:noFill/>
                </a:ln>
                <a:effectLst/>
                <a:uLnTx/>
                <a:uFillTx/>
                <a:latin typeface="Times New Roman" pitchFamily="18" charset="0"/>
                <a:ea typeface="ＭＳ Ｐゴシック" pitchFamily="50" charset="-128"/>
                <a:cs typeface="+mn-cs"/>
              </a:rPr>
              <a:t>遺伝学的状況の評価</a:t>
            </a:r>
            <a:endParaRPr kumimoji="1" lang="en-US" altLang="ja-JP" sz="2400" b="1" i="0" u="none" strike="noStrike" kern="0" cap="none" spc="0" normalizeH="0" baseline="0" noProof="0" dirty="0">
              <a:ln>
                <a:noFill/>
              </a:ln>
              <a:effectLst/>
              <a:uLnTx/>
              <a:uFillTx/>
              <a:latin typeface="Times New Roman" pitchFamily="18" charset="0"/>
              <a:ea typeface="ＭＳ Ｐゴシック" pitchFamily="50" charset="-128"/>
              <a:cs typeface="+mn-cs"/>
            </a:endParaRPr>
          </a:p>
          <a:p>
            <a:pPr marL="342900" marR="0" lvl="0" indent="-342900" algn="l" defTabSz="914400" rtl="0" eaLnBrk="1" fontAlgn="base" latinLnBrk="0" hangingPunct="0">
              <a:lnSpc>
                <a:spcPct val="100000"/>
              </a:lnSpc>
              <a:spcBef>
                <a:spcPts val="1067"/>
              </a:spcBef>
              <a:spcAft>
                <a:spcPct val="0"/>
              </a:spcAft>
              <a:buClr>
                <a:srgbClr val="000000"/>
              </a:buClr>
              <a:buSzPct val="75000"/>
              <a:buFont typeface="Wingdings" pitchFamily="2" charset="2"/>
              <a:buChar char="Ø"/>
              <a:tabLst/>
              <a:defRPr/>
            </a:pPr>
            <a:r>
              <a:rPr kumimoji="1" lang="ja-JP" altLang="en-US" sz="2400" b="1" i="0" u="none" strike="noStrike" kern="0" cap="none" spc="0" normalizeH="0" baseline="0" noProof="0" dirty="0">
                <a:ln>
                  <a:noFill/>
                </a:ln>
                <a:effectLst/>
                <a:uLnTx/>
                <a:uFillTx/>
                <a:latin typeface="Times New Roman" pitchFamily="18" charset="0"/>
                <a:ea typeface="ＭＳ Ｐゴシック" pitchFamily="50" charset="-128"/>
                <a:cs typeface="+mn-cs"/>
              </a:rPr>
              <a:t>情報提供</a:t>
            </a:r>
            <a:endParaRPr kumimoji="1" lang="en-US" altLang="ja-JP" sz="2400" b="1" i="0" u="none" strike="noStrike" kern="0" cap="none" spc="0" normalizeH="0" baseline="0" noProof="0" dirty="0">
              <a:ln>
                <a:noFill/>
              </a:ln>
              <a:effectLst/>
              <a:uLnTx/>
              <a:uFillTx/>
              <a:latin typeface="Times New Roman" pitchFamily="18" charset="0"/>
              <a:ea typeface="ＭＳ Ｐゴシック" pitchFamily="50" charset="-128"/>
              <a:cs typeface="+mn-cs"/>
            </a:endParaRPr>
          </a:p>
          <a:p>
            <a:pPr lvl="1" indent="-342900">
              <a:spcBef>
                <a:spcPts val="1067"/>
              </a:spcBef>
              <a:buClr>
                <a:srgbClr val="000000"/>
              </a:buClr>
              <a:buFont typeface="Wingdings" panose="05000000000000000000" pitchFamily="2" charset="2"/>
              <a:buChar char="ü"/>
              <a:defRPr/>
            </a:pPr>
            <a:r>
              <a:rPr kumimoji="1" lang="ja-JP" altLang="en-US" sz="2000" b="1" i="0" u="none" strike="noStrike" kern="0" cap="none" spc="0" normalizeH="0" baseline="0" noProof="0" dirty="0">
                <a:ln>
                  <a:noFill/>
                </a:ln>
                <a:effectLst/>
                <a:uLnTx/>
                <a:uFillTx/>
                <a:latin typeface="Times New Roman" pitchFamily="18" charset="0"/>
                <a:ea typeface="ＭＳ Ｐゴシック" pitchFamily="50" charset="-128"/>
                <a:cs typeface="+mn-cs"/>
              </a:rPr>
              <a:t>医学的情報、遺伝関連情報、検査の選択肢の情報</a:t>
            </a:r>
            <a:endParaRPr kumimoji="1" lang="en-US" altLang="ja-JP" sz="2000" b="1" i="0" u="none" strike="noStrike" kern="0" cap="none" spc="0" normalizeH="0" baseline="0" noProof="0" dirty="0">
              <a:ln>
                <a:noFill/>
              </a:ln>
              <a:effectLst/>
              <a:uLnTx/>
              <a:uFillTx/>
              <a:latin typeface="Times New Roman" pitchFamily="18" charset="0"/>
              <a:ea typeface="ＭＳ Ｐゴシック" pitchFamily="50" charset="-128"/>
              <a:cs typeface="+mn-cs"/>
            </a:endParaRPr>
          </a:p>
          <a:p>
            <a:pPr lvl="1" indent="-342900">
              <a:spcBef>
                <a:spcPts val="1067"/>
              </a:spcBef>
              <a:buClr>
                <a:srgbClr val="000000"/>
              </a:buClr>
              <a:buFont typeface="Wingdings" panose="05000000000000000000" pitchFamily="2" charset="2"/>
              <a:buChar char="ü"/>
              <a:defRPr/>
            </a:pPr>
            <a:r>
              <a:rPr kumimoji="1" lang="ja-JP" altLang="en-US" sz="2000" b="1" i="0" u="none" strike="noStrike" kern="0" cap="none" spc="0" normalizeH="0" baseline="0" noProof="0" dirty="0">
                <a:ln>
                  <a:noFill/>
                </a:ln>
                <a:effectLst/>
                <a:uLnTx/>
                <a:uFillTx/>
                <a:latin typeface="Times New Roman" pitchFamily="18" charset="0"/>
                <a:ea typeface="ＭＳ Ｐゴシック" pitchFamily="50" charset="-128"/>
                <a:cs typeface="+mn-cs"/>
              </a:rPr>
              <a:t>社会的資源や、他の患者・家族の様々な意見、気持ちなども一般的な情報として提供</a:t>
            </a:r>
            <a:endParaRPr kumimoji="1" lang="en-US" altLang="ja-JP" sz="2000" b="1" i="0" u="none" strike="noStrike" kern="0" cap="none" spc="0" normalizeH="0" baseline="0" noProof="0" dirty="0">
              <a:ln>
                <a:noFill/>
              </a:ln>
              <a:effectLst/>
              <a:uLnTx/>
              <a:uFillTx/>
              <a:latin typeface="Times New Roman" pitchFamily="18" charset="0"/>
              <a:ea typeface="ＭＳ Ｐゴシック" pitchFamily="50" charset="-128"/>
              <a:cs typeface="+mn-cs"/>
            </a:endParaRPr>
          </a:p>
          <a:p>
            <a:pPr marL="342900" marR="0" lvl="0" indent="-342900" algn="l" defTabSz="914400" rtl="0" eaLnBrk="1" fontAlgn="base" latinLnBrk="0" hangingPunct="0">
              <a:lnSpc>
                <a:spcPct val="100000"/>
              </a:lnSpc>
              <a:spcBef>
                <a:spcPts val="1067"/>
              </a:spcBef>
              <a:spcAft>
                <a:spcPct val="0"/>
              </a:spcAft>
              <a:buClr>
                <a:srgbClr val="000000"/>
              </a:buClr>
              <a:buSzPct val="75000"/>
              <a:buFont typeface="Wingdings" pitchFamily="2" charset="2"/>
              <a:buChar char="Ø"/>
              <a:tabLst/>
              <a:defRPr/>
            </a:pPr>
            <a:r>
              <a:rPr kumimoji="1" lang="ja-JP" altLang="en-US" sz="2400" b="1" i="0" u="none" strike="noStrike" kern="0" cap="none" spc="0" normalizeH="0" baseline="0" noProof="0" dirty="0">
                <a:ln>
                  <a:noFill/>
                </a:ln>
                <a:effectLst/>
                <a:uLnTx/>
                <a:uFillTx/>
                <a:latin typeface="Times New Roman" pitchFamily="18" charset="0"/>
                <a:ea typeface="ＭＳ Ｐゴシック" pitchFamily="50" charset="-128"/>
                <a:cs typeface="+mn-cs"/>
              </a:rPr>
              <a:t>状況を受け止めたり、選択肢を選んだりする過程をサポート</a:t>
            </a:r>
            <a:endParaRPr kumimoji="1" lang="en-US" altLang="ja-JP" sz="2400" b="1" i="0" u="none" strike="noStrike" kern="0" cap="none" spc="0" normalizeH="0" baseline="0" noProof="0" dirty="0">
              <a:ln>
                <a:noFill/>
              </a:ln>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787970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1526" y="1674674"/>
            <a:ext cx="7815262" cy="646331"/>
          </a:xfrm>
          <a:prstGeom prst="rect">
            <a:avLst/>
          </a:prstGeom>
          <a:noFill/>
        </p:spPr>
        <p:txBody>
          <a:bodyPr wrap="square" rtlCol="0">
            <a:spAutoFit/>
          </a:bodyPr>
          <a:lstStyle/>
          <a:p>
            <a:pPr algn="ctr"/>
            <a:r>
              <a:rPr lang="ja-JP" altLang="en-US" sz="3600" dirty="0">
                <a:latin typeface="+mn-ea"/>
              </a:rPr>
              <a:t>おわりに</a:t>
            </a:r>
            <a:endParaRPr kumimoji="1" lang="en-US" altLang="ja-JP" sz="3600" dirty="0">
              <a:latin typeface="+mn-ea"/>
            </a:endParaRPr>
          </a:p>
        </p:txBody>
      </p:sp>
    </p:spTree>
    <p:extLst>
      <p:ext uri="{BB962C8B-B14F-4D97-AF65-F5344CB8AC3E}">
        <p14:creationId xmlns:p14="http://schemas.microsoft.com/office/powerpoint/2010/main" val="1774206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226745" y="124891"/>
            <a:ext cx="86905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tab pos="555985" algn="l"/>
              </a:tabLst>
              <a:defRPr/>
            </a:pPr>
            <a:r>
              <a:rPr lang="ja-JP" altLang="en-US" sz="3200" dirty="0">
                <a:solidFill>
                  <a:prstClr val="black"/>
                </a:solidFill>
                <a:latin typeface="+mj-ea"/>
                <a:ea typeface="+mj-ea"/>
              </a:rPr>
              <a:t>考察・・・</a:t>
            </a:r>
            <a:endParaRPr lang="en-US" altLang="ja-JP" sz="3200" dirty="0">
              <a:solidFill>
                <a:prstClr val="black"/>
              </a:solidFill>
              <a:latin typeface="+mj-ea"/>
              <a:ea typeface="+mj-ea"/>
            </a:endParaRPr>
          </a:p>
        </p:txBody>
      </p:sp>
      <p:sp>
        <p:nvSpPr>
          <p:cNvPr id="6" name="テキスト ボックス 5"/>
          <p:cNvSpPr txBox="1"/>
          <p:nvPr/>
        </p:nvSpPr>
        <p:spPr>
          <a:xfrm>
            <a:off x="148508" y="731466"/>
            <a:ext cx="8846982" cy="5416868"/>
          </a:xfrm>
          <a:prstGeom prst="rect">
            <a:avLst/>
          </a:prstGeom>
          <a:noFill/>
        </p:spPr>
        <p:txBody>
          <a:bodyPr wrap="square" rtlCol="0">
            <a:spAutoFit/>
          </a:bodyPr>
          <a:lstStyle/>
          <a:p>
            <a:pPr marL="268288" indent="-268288">
              <a:spcBef>
                <a:spcPts val="1800"/>
              </a:spcBef>
              <a:buFont typeface="Arial" panose="020B0604020202020204" pitchFamily="34" charset="0"/>
              <a:buChar char="•"/>
            </a:pPr>
            <a:r>
              <a:rPr lang="ja-JP" altLang="en-US" sz="2200" dirty="0">
                <a:latin typeface="Arial" panose="020B0604020202020204" pitchFamily="34" charset="0"/>
                <a:cs typeface="Arial" panose="020B0604020202020204" pitchFamily="34" charset="0"/>
              </a:rPr>
              <a:t>日産婦の着床前診断見解が最初に出された</a:t>
            </a:r>
            <a:r>
              <a:rPr lang="en-US" altLang="ja-JP" sz="2200" dirty="0">
                <a:latin typeface="Arial" panose="020B0604020202020204" pitchFamily="34" charset="0"/>
                <a:cs typeface="Arial" panose="020B0604020202020204" pitchFamily="34" charset="0"/>
              </a:rPr>
              <a:t>1998</a:t>
            </a:r>
            <a:r>
              <a:rPr lang="ja-JP" altLang="en-US" sz="2200" dirty="0">
                <a:latin typeface="Arial" panose="020B0604020202020204" pitchFamily="34" charset="0"/>
                <a:cs typeface="Arial" panose="020B0604020202020204" pitchFamily="34" charset="0"/>
              </a:rPr>
              <a:t>年から</a:t>
            </a:r>
            <a:r>
              <a:rPr lang="en-US" altLang="ja-JP" sz="2200" dirty="0">
                <a:latin typeface="Arial" panose="020B0604020202020204" pitchFamily="34" charset="0"/>
                <a:cs typeface="Arial" panose="020B0604020202020204" pitchFamily="34" charset="0"/>
              </a:rPr>
              <a:t>20</a:t>
            </a:r>
            <a:r>
              <a:rPr lang="ja-JP" altLang="en-US" sz="2200" dirty="0">
                <a:latin typeface="Arial" panose="020B0604020202020204" pitchFamily="34" charset="0"/>
                <a:cs typeface="Arial" panose="020B0604020202020204" pitchFamily="34" charset="0"/>
              </a:rPr>
              <a:t>年以上経ち、海外の状況が大きく変化している中、日本における着床前診断のあり方の再考は必須。学会の審査や議論の透明性、当事者参画も求められる</a:t>
            </a:r>
            <a:endParaRPr lang="en-US" altLang="ja-JP" sz="2200" dirty="0">
              <a:latin typeface="Arial" panose="020B0604020202020204" pitchFamily="34" charset="0"/>
              <a:cs typeface="Arial" panose="020B0604020202020204" pitchFamily="34" charset="0"/>
            </a:endParaRPr>
          </a:p>
          <a:p>
            <a:pPr marL="268288" indent="-268288">
              <a:spcBef>
                <a:spcPts val="1800"/>
              </a:spcBef>
              <a:buFont typeface="Arial" panose="020B0604020202020204" pitchFamily="34" charset="0"/>
              <a:buChar char="•"/>
            </a:pPr>
            <a:r>
              <a:rPr lang="ja-JP" altLang="en-US" sz="2200" dirty="0">
                <a:latin typeface="Arial" panose="020B0604020202020204" pitchFamily="34" charset="0"/>
                <a:cs typeface="Arial" panose="020B0604020202020204" pitchFamily="34" charset="0"/>
              </a:rPr>
              <a:t>出生前診断は議論にすらのぼっておらず、日本では遺伝性疾患の検査のための出生前診断検体を受け付けてくれる検査会社もほとんどない</a:t>
            </a:r>
            <a:endParaRPr lang="en-US" altLang="ja-JP" sz="2200" dirty="0">
              <a:latin typeface="Arial" panose="020B0604020202020204" pitchFamily="34" charset="0"/>
              <a:cs typeface="Arial" panose="020B0604020202020204" pitchFamily="34" charset="0"/>
            </a:endParaRPr>
          </a:p>
          <a:p>
            <a:pPr marL="268288" indent="-268288">
              <a:spcBef>
                <a:spcPts val="1800"/>
              </a:spcBef>
              <a:buFont typeface="Arial" panose="020B0604020202020204" pitchFamily="34" charset="0"/>
              <a:buChar char="•"/>
            </a:pPr>
            <a:r>
              <a:rPr lang="ja-JP" altLang="en-US" sz="2200" dirty="0">
                <a:latin typeface="Arial" panose="020B0604020202020204" pitchFamily="34" charset="0"/>
                <a:cs typeface="Arial" panose="020B0604020202020204" pitchFamily="34" charset="0"/>
              </a:rPr>
              <a:t>制限するのか、自由にするのか、どうするのか？という結論はなかなか出ないかもしれない</a:t>
            </a:r>
            <a:endParaRPr lang="en-US" altLang="ja-JP" sz="2200" dirty="0">
              <a:latin typeface="Arial" panose="020B0604020202020204" pitchFamily="34" charset="0"/>
              <a:cs typeface="Arial" panose="020B0604020202020204" pitchFamily="34" charset="0"/>
            </a:endParaRPr>
          </a:p>
          <a:p>
            <a:pPr marL="268288" indent="-268288">
              <a:spcBef>
                <a:spcPts val="1800"/>
              </a:spcBef>
              <a:buFont typeface="Arial" panose="020B0604020202020204" pitchFamily="34" charset="0"/>
              <a:buChar char="•"/>
            </a:pPr>
            <a:r>
              <a:rPr lang="ja-JP" altLang="en-US" sz="2200" dirty="0">
                <a:latin typeface="Arial" panose="020B0604020202020204" pitchFamily="34" charset="0"/>
                <a:cs typeface="Arial" panose="020B0604020202020204" pitchFamily="34" charset="0"/>
              </a:rPr>
              <a:t>議論を尽くしてもすべての人の意見が一致する答えが得られるわけではないとしたら、価値観や選択の多様性を認める形で、障害者差別を防ぐ仕組みを整えつつ、希望者が着床前診断や出生前診断を利用できる選択肢として用意する方策も必要ではないか？（プロチョイスの立場）</a:t>
            </a:r>
            <a:endParaRPr lang="en-US" altLang="ja-JP" sz="2200" dirty="0">
              <a:latin typeface="Arial" panose="020B0604020202020204" pitchFamily="34" charset="0"/>
              <a:cs typeface="Arial" panose="020B0604020202020204" pitchFamily="34" charset="0"/>
            </a:endParaRPr>
          </a:p>
          <a:p>
            <a:pPr marL="268288" indent="-268288">
              <a:spcBef>
                <a:spcPts val="1800"/>
              </a:spcBef>
              <a:buFont typeface="Arial" panose="020B0604020202020204" pitchFamily="34" charset="0"/>
              <a:buChar char="•"/>
            </a:pPr>
            <a:r>
              <a:rPr lang="ja-JP" altLang="en-US" sz="2200" dirty="0">
                <a:latin typeface="Arial" panose="020B0604020202020204" pitchFamily="34" charset="0"/>
                <a:cs typeface="Arial" panose="020B0604020202020204" pitchFamily="34" charset="0"/>
              </a:rPr>
              <a:t>遺伝子の状態による就労や就学、保険加入・支払いなどにおける差別を防ぐ法律などの整備も必要</a:t>
            </a:r>
            <a:endParaRPr lang="en-US" altLang="ja-JP" sz="2200" dirty="0">
              <a:solidFill>
                <a:prstClr val="black"/>
              </a:solidFill>
              <a:latin typeface="Arial" charset="0"/>
              <a:ea typeface="ＭＳ Ｐゴシック" pitchFamily="50" charset="-128"/>
            </a:endParaRPr>
          </a:p>
        </p:txBody>
      </p:sp>
    </p:spTree>
    <p:extLst>
      <p:ext uri="{BB962C8B-B14F-4D97-AF65-F5344CB8AC3E}">
        <p14:creationId xmlns:p14="http://schemas.microsoft.com/office/powerpoint/2010/main" val="239198676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AF22A-3D4C-42F5-90B7-CA64C0A39B17}"/>
              </a:ext>
            </a:extLst>
          </p:cNvPr>
          <p:cNvSpPr>
            <a:spLocks noGrp="1"/>
          </p:cNvSpPr>
          <p:nvPr>
            <p:ph type="title"/>
          </p:nvPr>
        </p:nvSpPr>
        <p:spPr>
          <a:xfrm>
            <a:off x="149679" y="0"/>
            <a:ext cx="8994321" cy="791029"/>
          </a:xfrm>
        </p:spPr>
        <p:txBody>
          <a:bodyPr>
            <a:noAutofit/>
          </a:bodyPr>
          <a:lstStyle/>
          <a:p>
            <a:r>
              <a:rPr kumimoji="1" lang="ja-JP" altLang="en-US" sz="3200" b="1" dirty="0">
                <a:latin typeface="+mj-ea"/>
              </a:rPr>
              <a:t>考察（つづき）・・・</a:t>
            </a:r>
          </a:p>
        </p:txBody>
      </p:sp>
      <p:sp>
        <p:nvSpPr>
          <p:cNvPr id="3" name="コンテンツ プレースホルダー 2">
            <a:extLst>
              <a:ext uri="{FF2B5EF4-FFF2-40B4-BE49-F238E27FC236}">
                <a16:creationId xmlns:a16="http://schemas.microsoft.com/office/drawing/2014/main" id="{337360F6-E8E6-4BF9-BE8B-DC230C303C85}"/>
              </a:ext>
            </a:extLst>
          </p:cNvPr>
          <p:cNvSpPr>
            <a:spLocks noGrp="1"/>
          </p:cNvSpPr>
          <p:nvPr>
            <p:ph idx="1"/>
          </p:nvPr>
        </p:nvSpPr>
        <p:spPr>
          <a:xfrm>
            <a:off x="204333" y="791029"/>
            <a:ext cx="8735333" cy="5820229"/>
          </a:xfrm>
        </p:spPr>
        <p:txBody>
          <a:bodyPr>
            <a:noAutofit/>
          </a:bodyPr>
          <a:lstStyle/>
          <a:p>
            <a:pPr lvl="0">
              <a:lnSpc>
                <a:spcPct val="100000"/>
              </a:lnSpc>
              <a:spcBef>
                <a:spcPts val="1800"/>
              </a:spcBef>
            </a:pPr>
            <a:r>
              <a:rPr lang="ja-JP" altLang="en-US" sz="2400" dirty="0">
                <a:cs typeface="Arial" panose="020B0604020202020204" pitchFamily="34" charset="0"/>
              </a:rPr>
              <a:t>高額な</a:t>
            </a:r>
            <a:r>
              <a:rPr lang="en-US" altLang="ja-JP" sz="2400" dirty="0">
                <a:cs typeface="Arial" panose="020B0604020202020204" pitchFamily="34" charset="0"/>
              </a:rPr>
              <a:t>PGT</a:t>
            </a:r>
            <a:r>
              <a:rPr lang="ja-JP" altLang="en-US" sz="2400" dirty="0">
                <a:cs typeface="Arial" panose="020B0604020202020204" pitchFamily="34" charset="0"/>
              </a:rPr>
              <a:t>や出生前診断を利用できる人、できない人との間で格差が広がる懸念もある。費用補助の方策の検討が必要。</a:t>
            </a:r>
            <a:endParaRPr lang="en-US" altLang="ja-JP" sz="2400" dirty="0">
              <a:cs typeface="Arial" panose="020B0604020202020204" pitchFamily="34" charset="0"/>
            </a:endParaRPr>
          </a:p>
          <a:p>
            <a:pPr lvl="0">
              <a:lnSpc>
                <a:spcPct val="100000"/>
              </a:lnSpc>
              <a:spcBef>
                <a:spcPts val="1800"/>
              </a:spcBef>
            </a:pPr>
            <a:r>
              <a:rPr lang="ja-JP" altLang="en-US" sz="2400" dirty="0">
                <a:cs typeface="Arial" panose="020B0604020202020204" pitchFamily="34" charset="0"/>
              </a:rPr>
              <a:t>欧米で倫理審査を実施する際は、一般論として審査を先に行い実施可能とする基準を決めておき、基準に基づき</a:t>
            </a:r>
            <a:r>
              <a:rPr lang="en-US" altLang="ja-JP" sz="2400" dirty="0">
                <a:cs typeface="Arial" panose="020B0604020202020204" pitchFamily="34" charset="0"/>
              </a:rPr>
              <a:t>PGT</a:t>
            </a:r>
            <a:r>
              <a:rPr lang="ja-JP" altLang="en-US" sz="2400" dirty="0">
                <a:cs typeface="Arial" panose="020B0604020202020204" pitchFamily="34" charset="0"/>
              </a:rPr>
              <a:t>実施可能な患者・家族に選択肢を提示、その後、個人個人が選択する流れになっているが、日本では当事者の希望を聞いてから１例ごとに審査する仕組み。これは、果たして倫理的なのか？　非承認となった場合、自分たちの希望を「倫理的に認められない」という形で否定された当事者が十分納得できる形で、審査の経緯を示す必要があるのではないか？</a:t>
            </a:r>
            <a:endParaRPr lang="en-US" altLang="ja-JP" sz="2400" dirty="0">
              <a:cs typeface="Arial" panose="020B0604020202020204" pitchFamily="34" charset="0"/>
            </a:endParaRPr>
          </a:p>
          <a:p>
            <a:pPr lvl="0">
              <a:lnSpc>
                <a:spcPct val="100000"/>
              </a:lnSpc>
              <a:spcBef>
                <a:spcPts val="1800"/>
              </a:spcBef>
            </a:pPr>
            <a:r>
              <a:rPr lang="ja-JP" altLang="en-US" sz="2400" dirty="0">
                <a:cs typeface="Arial" panose="020B0604020202020204" pitchFamily="34" charset="0"/>
              </a:rPr>
              <a:t>遺伝性の網膜芽細胞腫の事例をきっかけに、これまで「重篤ではない」として</a:t>
            </a:r>
            <a:r>
              <a:rPr lang="en-US" altLang="ja-JP" sz="2400" dirty="0">
                <a:cs typeface="Arial" panose="020B0604020202020204" pitchFamily="34" charset="0"/>
              </a:rPr>
              <a:t>PGT</a:t>
            </a:r>
            <a:r>
              <a:rPr lang="ja-JP" altLang="en-US" sz="2400" dirty="0">
                <a:cs typeface="Arial" panose="020B0604020202020204" pitchFamily="34" charset="0"/>
              </a:rPr>
              <a:t>実施が認められてこなかった</a:t>
            </a:r>
            <a:r>
              <a:rPr lang="en-US" altLang="ja-JP" sz="2400" dirty="0">
                <a:cs typeface="Arial" panose="020B0604020202020204" pitchFamily="34" charset="0"/>
              </a:rPr>
              <a:t>FAP</a:t>
            </a:r>
            <a:r>
              <a:rPr lang="ja-JP" altLang="en-US" sz="2400" dirty="0">
                <a:cs typeface="Arial" panose="020B0604020202020204" pitchFamily="34" charset="0"/>
              </a:rPr>
              <a:t>のような疾患の扱いについて、日産婦での議論が始まることになったが、どのような方向に向かうかは不透明。</a:t>
            </a:r>
            <a:endParaRPr lang="en-US" altLang="ja-JP" sz="2400" dirty="0">
              <a:cs typeface="Arial" panose="020B0604020202020204" pitchFamily="34" charset="0"/>
            </a:endParaRPr>
          </a:p>
        </p:txBody>
      </p:sp>
    </p:spTree>
    <p:extLst>
      <p:ext uri="{BB962C8B-B14F-4D97-AF65-F5344CB8AC3E}">
        <p14:creationId xmlns:p14="http://schemas.microsoft.com/office/powerpoint/2010/main" val="297326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57B5D1-5CF0-4F45-8727-C0CCB365C3FF}"/>
              </a:ext>
            </a:extLst>
          </p:cNvPr>
          <p:cNvSpPr>
            <a:spLocks noGrp="1"/>
          </p:cNvSpPr>
          <p:nvPr>
            <p:ph type="title"/>
          </p:nvPr>
        </p:nvSpPr>
        <p:spPr>
          <a:xfrm>
            <a:off x="211170" y="119538"/>
            <a:ext cx="8047806" cy="1325563"/>
          </a:xfrm>
        </p:spPr>
        <p:txBody>
          <a:bodyPr>
            <a:normAutofit/>
          </a:bodyPr>
          <a:lstStyle/>
          <a:p>
            <a:pPr algn="l"/>
            <a:r>
              <a:rPr lang="ja-JP" altLang="en-US" sz="2800" dirty="0">
                <a:latin typeface="Arial" panose="020B0604020202020204" pitchFamily="34" charset="0"/>
                <a:cs typeface="Arial" panose="020B0604020202020204" pitchFamily="34" charset="0"/>
              </a:rPr>
              <a:t>リー・フラウメニ症候群</a:t>
            </a:r>
            <a:r>
              <a:rPr kumimoji="1" lang="ja-JP" altLang="en-US" sz="2800" dirty="0">
                <a:latin typeface="Arial" panose="020B0604020202020204" pitchFamily="34" charset="0"/>
                <a:cs typeface="Arial" panose="020B0604020202020204" pitchFamily="34" charset="0"/>
              </a:rPr>
              <a:t>の当事者団体</a:t>
            </a:r>
            <a:br>
              <a:rPr kumimoji="1" lang="en-US" altLang="ja-JP" sz="2800" dirty="0">
                <a:latin typeface="Arial" panose="020B0604020202020204" pitchFamily="34" charset="0"/>
                <a:cs typeface="Arial" panose="020B0604020202020204" pitchFamily="34" charset="0"/>
              </a:rPr>
            </a:br>
            <a:r>
              <a:rPr kumimoji="1" lang="en-US" altLang="ja-JP" sz="2800" dirty="0">
                <a:latin typeface="Arial" panose="020B0604020202020204" pitchFamily="34" charset="0"/>
                <a:cs typeface="Arial" panose="020B0604020202020204" pitchFamily="34" charset="0"/>
              </a:rPr>
              <a:t>Li-Fraumeni Syndrome Association (LFSA)</a:t>
            </a:r>
            <a:endParaRPr kumimoji="1" lang="ja-JP" altLang="en-US" sz="2800" dirty="0">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4201AA77-BD5B-4895-AA9F-CEF8369E7F57}"/>
              </a:ext>
            </a:extLst>
          </p:cNvPr>
          <p:cNvPicPr>
            <a:picLocks noChangeAspect="1"/>
          </p:cNvPicPr>
          <p:nvPr/>
        </p:nvPicPr>
        <p:blipFill>
          <a:blip r:embed="rId2"/>
          <a:stretch>
            <a:fillRect/>
          </a:stretch>
        </p:blipFill>
        <p:spPr>
          <a:xfrm>
            <a:off x="228567" y="1445101"/>
            <a:ext cx="8704263" cy="4641744"/>
          </a:xfrm>
          <a:prstGeom prst="rect">
            <a:avLst/>
          </a:prstGeom>
          <a:ln w="12700">
            <a:solidFill>
              <a:schemeClr val="tx1"/>
            </a:solidFill>
          </a:ln>
        </p:spPr>
      </p:pic>
    </p:spTree>
    <p:extLst>
      <p:ext uri="{BB962C8B-B14F-4D97-AF65-F5344CB8AC3E}">
        <p14:creationId xmlns:p14="http://schemas.microsoft.com/office/powerpoint/2010/main" val="2379368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F5759CB0-B4B7-4FE8-995D-3765E4E42F59}"/>
              </a:ext>
            </a:extLst>
          </p:cNvPr>
          <p:cNvSpPr txBox="1">
            <a:spLocks/>
          </p:cNvSpPr>
          <p:nvPr/>
        </p:nvSpPr>
        <p:spPr bwMode="auto">
          <a:xfrm>
            <a:off x="453739" y="448733"/>
            <a:ext cx="7759582" cy="332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911" tIns="48958" rIns="97911" bIns="48958" numCol="1" anchor="ctr" anchorCtr="0" compatLnSpc="1">
            <a:prstTxWarp prst="textNoShape">
              <a:avLst/>
            </a:prstTxWarp>
            <a:noAutofit/>
          </a:bodyPr>
          <a:lstStyle>
            <a:lvl1pPr algn="ctr" defTabSz="869247" rtl="0" eaLnBrk="0" fontAlgn="base" hangingPunct="0">
              <a:spcBef>
                <a:spcPct val="0"/>
              </a:spcBef>
              <a:spcAft>
                <a:spcPct val="0"/>
              </a:spcAft>
              <a:defRPr kumimoji="1" sz="4178" kern="1200">
                <a:solidFill>
                  <a:schemeClr val="tx1"/>
                </a:solidFill>
                <a:latin typeface="+mj-lt"/>
                <a:ea typeface="+mj-ea"/>
                <a:cs typeface="+mj-cs"/>
              </a:defRPr>
            </a:lvl1pPr>
            <a:lvl2pPr algn="ctr" defTabSz="869247" rtl="0" eaLnBrk="0" fontAlgn="base" hangingPunct="0">
              <a:spcBef>
                <a:spcPct val="0"/>
              </a:spcBef>
              <a:spcAft>
                <a:spcPct val="0"/>
              </a:spcAft>
              <a:defRPr kumimoji="1" sz="4178">
                <a:solidFill>
                  <a:schemeClr val="tx1"/>
                </a:solidFill>
                <a:latin typeface="Calibri" pitchFamily="34" charset="0"/>
                <a:ea typeface="ＭＳ Ｐゴシック" pitchFamily="50" charset="-128"/>
              </a:defRPr>
            </a:lvl2pPr>
            <a:lvl3pPr algn="ctr" defTabSz="869247" rtl="0" eaLnBrk="0" fontAlgn="base" hangingPunct="0">
              <a:spcBef>
                <a:spcPct val="0"/>
              </a:spcBef>
              <a:spcAft>
                <a:spcPct val="0"/>
              </a:spcAft>
              <a:defRPr kumimoji="1" sz="4178">
                <a:solidFill>
                  <a:schemeClr val="tx1"/>
                </a:solidFill>
                <a:latin typeface="Calibri" pitchFamily="34" charset="0"/>
                <a:ea typeface="ＭＳ Ｐゴシック" pitchFamily="50" charset="-128"/>
              </a:defRPr>
            </a:lvl3pPr>
            <a:lvl4pPr algn="ctr" defTabSz="869247" rtl="0" eaLnBrk="0" fontAlgn="base" hangingPunct="0">
              <a:spcBef>
                <a:spcPct val="0"/>
              </a:spcBef>
              <a:spcAft>
                <a:spcPct val="0"/>
              </a:spcAft>
              <a:defRPr kumimoji="1" sz="4178">
                <a:solidFill>
                  <a:schemeClr val="tx1"/>
                </a:solidFill>
                <a:latin typeface="Calibri" pitchFamily="34" charset="0"/>
                <a:ea typeface="ＭＳ Ｐゴシック" pitchFamily="50" charset="-128"/>
              </a:defRPr>
            </a:lvl4pPr>
            <a:lvl5pPr algn="ctr" defTabSz="869247" rtl="0" eaLnBrk="0" fontAlgn="base" hangingPunct="0">
              <a:spcBef>
                <a:spcPct val="0"/>
              </a:spcBef>
              <a:spcAft>
                <a:spcPct val="0"/>
              </a:spcAft>
              <a:defRPr kumimoji="1" sz="4178">
                <a:solidFill>
                  <a:schemeClr val="tx1"/>
                </a:solidFill>
                <a:latin typeface="Calibri" pitchFamily="34" charset="0"/>
                <a:ea typeface="ＭＳ Ｐゴシック" pitchFamily="50" charset="-128"/>
              </a:defRPr>
            </a:lvl5pPr>
            <a:lvl6pPr marL="310837" algn="ctr" defTabSz="869909" rtl="0" fontAlgn="base">
              <a:spcBef>
                <a:spcPct val="0"/>
              </a:spcBef>
              <a:spcAft>
                <a:spcPct val="0"/>
              </a:spcAft>
              <a:defRPr kumimoji="1" sz="4178">
                <a:solidFill>
                  <a:schemeClr val="tx1"/>
                </a:solidFill>
                <a:latin typeface="Calibri" pitchFamily="34" charset="0"/>
                <a:ea typeface="ＭＳ Ｐゴシック" pitchFamily="50" charset="-128"/>
              </a:defRPr>
            </a:lvl6pPr>
            <a:lvl7pPr marL="621672" algn="ctr" defTabSz="869909" rtl="0" fontAlgn="base">
              <a:spcBef>
                <a:spcPct val="0"/>
              </a:spcBef>
              <a:spcAft>
                <a:spcPct val="0"/>
              </a:spcAft>
              <a:defRPr kumimoji="1" sz="4178">
                <a:solidFill>
                  <a:schemeClr val="tx1"/>
                </a:solidFill>
                <a:latin typeface="Calibri" pitchFamily="34" charset="0"/>
                <a:ea typeface="ＭＳ Ｐゴシック" pitchFamily="50" charset="-128"/>
              </a:defRPr>
            </a:lvl7pPr>
            <a:lvl8pPr marL="932509" algn="ctr" defTabSz="869909" rtl="0" fontAlgn="base">
              <a:spcBef>
                <a:spcPct val="0"/>
              </a:spcBef>
              <a:spcAft>
                <a:spcPct val="0"/>
              </a:spcAft>
              <a:defRPr kumimoji="1" sz="4178">
                <a:solidFill>
                  <a:schemeClr val="tx1"/>
                </a:solidFill>
                <a:latin typeface="Calibri" pitchFamily="34" charset="0"/>
                <a:ea typeface="ＭＳ Ｐゴシック" pitchFamily="50" charset="-128"/>
              </a:defRPr>
            </a:lvl8pPr>
            <a:lvl9pPr marL="1243343" algn="ctr" defTabSz="869909" rtl="0" fontAlgn="base">
              <a:spcBef>
                <a:spcPct val="0"/>
              </a:spcBef>
              <a:spcAft>
                <a:spcPct val="0"/>
              </a:spcAft>
              <a:defRPr kumimoji="1" sz="4178">
                <a:solidFill>
                  <a:schemeClr val="tx1"/>
                </a:solidFill>
                <a:latin typeface="Calibri" pitchFamily="34" charset="0"/>
                <a:ea typeface="ＭＳ Ｐゴシック" pitchFamily="50" charset="-128"/>
              </a:defRPr>
            </a:lvl9pPr>
          </a:lstStyle>
          <a:p>
            <a:pPr algn="l" eaLnBrk="1" hangingPunct="1">
              <a:spcBef>
                <a:spcPct val="50000"/>
              </a:spcBef>
            </a:pPr>
            <a:r>
              <a:rPr lang="ja-JP" altLang="en-US" sz="2800" dirty="0">
                <a:latin typeface="Times New Roman" panose="02020603050405020304" pitchFamily="18" charset="0"/>
                <a:ea typeface="+mn-ea"/>
                <a:cs typeface="Times New Roman" panose="02020603050405020304" pitchFamily="18" charset="0"/>
              </a:rPr>
              <a:t>ご清聴ありがとうございました</a:t>
            </a:r>
            <a:br>
              <a:rPr lang="ja-JP" altLang="en-US" sz="2800" dirty="0">
                <a:latin typeface="Times New Roman" panose="02020603050405020304" pitchFamily="18" charset="0"/>
                <a:ea typeface="+mn-ea"/>
                <a:cs typeface="Times New Roman" panose="02020603050405020304" pitchFamily="18" charset="0"/>
              </a:rPr>
            </a:br>
            <a:r>
              <a:rPr lang="ja-JP" altLang="en-US" sz="2800" dirty="0">
                <a:latin typeface="Times New Roman" panose="02020603050405020304" pitchFamily="18" charset="0"/>
                <a:ea typeface="+mn-ea"/>
                <a:cs typeface="Times New Roman" panose="02020603050405020304" pitchFamily="18" charset="0"/>
              </a:rPr>
              <a:t>ご質問、ご意見は、こちらまで</a:t>
            </a:r>
            <a:br>
              <a:rPr lang="ja-JP" altLang="en-US" sz="2800" dirty="0">
                <a:latin typeface="Times New Roman" panose="02020603050405020304" pitchFamily="18" charset="0"/>
                <a:ea typeface="+mn-ea"/>
                <a:cs typeface="Times New Roman" panose="02020603050405020304" pitchFamily="18" charset="0"/>
              </a:rPr>
            </a:br>
            <a:br>
              <a:rPr lang="ja-JP" altLang="en-US" sz="2800" dirty="0">
                <a:latin typeface="Times New Roman" panose="02020603050405020304" pitchFamily="18" charset="0"/>
                <a:ea typeface="+mn-ea"/>
                <a:cs typeface="Times New Roman" panose="02020603050405020304" pitchFamily="18" charset="0"/>
              </a:rPr>
            </a:br>
            <a:r>
              <a:rPr lang="ja-JP" altLang="en-US" sz="2800" dirty="0">
                <a:latin typeface="Times New Roman" panose="02020603050405020304" pitchFamily="18" charset="0"/>
                <a:ea typeface="+mn-ea"/>
                <a:cs typeface="Times New Roman" panose="02020603050405020304" pitchFamily="18" charset="0"/>
              </a:rPr>
              <a:t>田村　智英子　</a:t>
            </a:r>
            <a:r>
              <a:rPr lang="en-US" altLang="ja-JP" sz="2800" dirty="0">
                <a:latin typeface="Times New Roman" panose="02020603050405020304" pitchFamily="18" charset="0"/>
                <a:ea typeface="+mn-ea"/>
                <a:cs typeface="Times New Roman" panose="02020603050405020304" pitchFamily="18" charset="0"/>
              </a:rPr>
              <a:t>E-mail</a:t>
            </a:r>
            <a:r>
              <a:rPr lang="ja-JP" altLang="en-US" sz="2800" dirty="0">
                <a:latin typeface="Times New Roman" panose="02020603050405020304" pitchFamily="18" charset="0"/>
                <a:ea typeface="+mn-ea"/>
                <a:cs typeface="Times New Roman" panose="02020603050405020304" pitchFamily="18" charset="0"/>
              </a:rPr>
              <a:t>： </a:t>
            </a:r>
            <a:r>
              <a:rPr lang="en-US" altLang="ja-JP" sz="2800" dirty="0">
                <a:latin typeface="Times New Roman" panose="02020603050405020304" pitchFamily="18" charset="0"/>
                <a:ea typeface="+mn-ea"/>
                <a:cs typeface="Times New Roman" panose="02020603050405020304" pitchFamily="18" charset="0"/>
              </a:rPr>
              <a:t>c_tamura@t3.rim.or.jp</a:t>
            </a:r>
            <a:br>
              <a:rPr lang="en-US" altLang="ja-JP" sz="2800" dirty="0">
                <a:latin typeface="Times New Roman" panose="02020603050405020304" pitchFamily="18" charset="0"/>
                <a:ea typeface="+mn-ea"/>
                <a:cs typeface="Times New Roman" panose="02020603050405020304" pitchFamily="18" charset="0"/>
              </a:rPr>
            </a:br>
            <a:br>
              <a:rPr lang="en-US" altLang="ja-JP" sz="2800" dirty="0">
                <a:latin typeface="Times New Roman" panose="02020603050405020304" pitchFamily="18" charset="0"/>
                <a:ea typeface="+mn-ea"/>
                <a:cs typeface="Times New Roman" panose="02020603050405020304" pitchFamily="18" charset="0"/>
              </a:rPr>
            </a:br>
            <a:br>
              <a:rPr lang="en-US" altLang="ja-JP" sz="2800" dirty="0">
                <a:latin typeface="Times New Roman" panose="02020603050405020304" pitchFamily="18" charset="0"/>
                <a:ea typeface="+mn-ea"/>
                <a:cs typeface="Times New Roman" panose="02020603050405020304" pitchFamily="18" charset="0"/>
              </a:rPr>
            </a:br>
            <a:br>
              <a:rPr lang="en-US" altLang="ja-JP" sz="2800" dirty="0">
                <a:latin typeface="Times New Roman" panose="02020603050405020304" pitchFamily="18" charset="0"/>
                <a:ea typeface="+mn-ea"/>
                <a:cs typeface="Times New Roman" panose="02020603050405020304" pitchFamily="18" charset="0"/>
              </a:rPr>
            </a:br>
            <a:endParaRPr lang="ja-JP" altLang="en-US" sz="2800" dirty="0">
              <a:latin typeface="Times New Roman" panose="02020603050405020304" pitchFamily="18" charset="0"/>
              <a:ea typeface="+mn-ea"/>
              <a:cs typeface="Times New Roman" panose="02020603050405020304" pitchFamily="18" charset="0"/>
            </a:endParaRPr>
          </a:p>
        </p:txBody>
      </p:sp>
      <p:pic>
        <p:nvPicPr>
          <p:cNvPr id="5" name="図 4" descr="山, 屋外, 人, 草 が含まれている画像&#10;&#10;自動的に生成された説明">
            <a:extLst>
              <a:ext uri="{FF2B5EF4-FFF2-40B4-BE49-F238E27FC236}">
                <a16:creationId xmlns:a16="http://schemas.microsoft.com/office/drawing/2014/main" id="{71A1040A-B518-4CB6-8150-9DA938F250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084" y="2778887"/>
            <a:ext cx="4136571" cy="3102428"/>
          </a:xfrm>
          <a:prstGeom prst="rect">
            <a:avLst/>
          </a:prstGeom>
        </p:spPr>
      </p:pic>
      <p:pic>
        <p:nvPicPr>
          <p:cNvPr id="8" name="図 7" descr="屋外, 雪, 山, スキー が含まれている画像&#10;&#10;自動的に生成された説明">
            <a:extLst>
              <a:ext uri="{FF2B5EF4-FFF2-40B4-BE49-F238E27FC236}">
                <a16:creationId xmlns:a16="http://schemas.microsoft.com/office/drawing/2014/main" id="{882FDBAC-E8A1-415E-AEEF-9E5B222970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6347" y="2778887"/>
            <a:ext cx="4136570" cy="3102428"/>
          </a:xfrm>
          <a:prstGeom prst="rect">
            <a:avLst/>
          </a:prstGeom>
        </p:spPr>
      </p:pic>
    </p:spTree>
    <p:extLst>
      <p:ext uri="{BB962C8B-B14F-4D97-AF65-F5344CB8AC3E}">
        <p14:creationId xmlns:p14="http://schemas.microsoft.com/office/powerpoint/2010/main" val="14542590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894470" y="598909"/>
            <a:ext cx="781526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遺伝性疾患の</a:t>
            </a:r>
            <a:endParaRPr kumimoji="1" lang="en-US" altLang="ja-JP"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ＭＳ Ｐゴシック" panose="020B0600070205080204" pitchFamily="50" charset="-128"/>
                <a:ea typeface="ＭＳ Ｐゴシック" panose="020B0600070205080204" pitchFamily="50" charset="-128"/>
              </a:rPr>
              <a:t>着床前診断・出生前診断</a:t>
            </a:r>
            <a:endParaRPr kumimoji="1" lang="en-US" altLang="ja-JP"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B5CAE513-FE10-4617-9F8B-DF8040E58831}"/>
              </a:ext>
            </a:extLst>
          </p:cNvPr>
          <p:cNvSpPr txBox="1"/>
          <p:nvPr/>
        </p:nvSpPr>
        <p:spPr>
          <a:xfrm>
            <a:off x="1486439" y="2950669"/>
            <a:ext cx="6504955" cy="1200329"/>
          </a:xfrm>
          <a:prstGeom prst="rect">
            <a:avLst/>
          </a:prstGeom>
          <a:noFill/>
        </p:spPr>
        <p:txBody>
          <a:bodyPr wrap="square" rtlCol="0">
            <a:spAutoFit/>
          </a:bodyPr>
          <a:lstStyle/>
          <a:p>
            <a:r>
              <a:rPr kumimoji="1" lang="ja-JP" altLang="en-US" sz="2400" dirty="0">
                <a:solidFill>
                  <a:srgbClr val="FF0000"/>
                </a:solidFill>
                <a:latin typeface="+mn-ea"/>
              </a:rPr>
              <a:t>よくある質問：</a:t>
            </a:r>
            <a:endParaRPr kumimoji="1" lang="en-US" altLang="ja-JP" sz="2400" dirty="0">
              <a:solidFill>
                <a:srgbClr val="FF0000"/>
              </a:solidFill>
              <a:latin typeface="+mn-ea"/>
            </a:endParaRPr>
          </a:p>
          <a:p>
            <a:r>
              <a:rPr lang="ja-JP" altLang="en-US" sz="2400" dirty="0">
                <a:latin typeface="+mn-ea"/>
              </a:rPr>
              <a:t>子どもにこの疾患を伝えないようにする方法は</a:t>
            </a:r>
            <a:endParaRPr lang="en-US" altLang="ja-JP" sz="2400" dirty="0">
              <a:latin typeface="+mn-ea"/>
            </a:endParaRPr>
          </a:p>
          <a:p>
            <a:r>
              <a:rPr lang="ja-JP" altLang="en-US" sz="2400" dirty="0">
                <a:latin typeface="+mn-ea"/>
              </a:rPr>
              <a:t>ありますか？</a:t>
            </a:r>
            <a:endParaRPr kumimoji="1" lang="ja-JP" altLang="en-US" sz="2400" dirty="0">
              <a:latin typeface="+mn-ea"/>
            </a:endParaRPr>
          </a:p>
        </p:txBody>
      </p:sp>
    </p:spTree>
    <p:extLst>
      <p:ext uri="{BB962C8B-B14F-4D97-AF65-F5344CB8AC3E}">
        <p14:creationId xmlns:p14="http://schemas.microsoft.com/office/powerpoint/2010/main" val="61550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AF22A-3D4C-42F5-90B7-CA64C0A39B17}"/>
              </a:ext>
            </a:extLst>
          </p:cNvPr>
          <p:cNvSpPr>
            <a:spLocks noGrp="1"/>
          </p:cNvSpPr>
          <p:nvPr>
            <p:ph type="title"/>
          </p:nvPr>
        </p:nvSpPr>
        <p:spPr>
          <a:xfrm>
            <a:off x="193218" y="314474"/>
            <a:ext cx="8867323" cy="549274"/>
          </a:xfrm>
        </p:spPr>
        <p:txBody>
          <a:bodyPr>
            <a:noAutofit/>
          </a:bodyPr>
          <a:lstStyle/>
          <a:p>
            <a:pPr>
              <a:lnSpc>
                <a:spcPct val="100000"/>
              </a:lnSpc>
            </a:pPr>
            <a:r>
              <a:rPr kumimoji="1" lang="ja-JP" altLang="en-US" sz="2600" dirty="0">
                <a:solidFill>
                  <a:srgbClr val="FF0000"/>
                </a:solidFill>
              </a:rPr>
              <a:t>遺伝性疾患を受け継いでいない子どもをもうけるには</a:t>
            </a:r>
            <a:r>
              <a:rPr lang="ja-JP" altLang="en-US" sz="2600" dirty="0">
                <a:solidFill>
                  <a:srgbClr val="FF0000"/>
                </a:solidFill>
              </a:rPr>
              <a:t>？</a:t>
            </a:r>
            <a:br>
              <a:rPr lang="en-US" altLang="ja-JP" sz="2600" dirty="0">
                <a:solidFill>
                  <a:srgbClr val="FF0000"/>
                </a:solidFill>
              </a:rPr>
            </a:br>
            <a:r>
              <a:rPr lang="ja-JP" altLang="en-US" sz="2600" dirty="0">
                <a:solidFill>
                  <a:srgbClr val="FF0000"/>
                </a:solidFill>
              </a:rPr>
              <a:t>・・・その前に</a:t>
            </a:r>
            <a:endParaRPr kumimoji="1" lang="ja-JP" altLang="en-US" sz="2600" dirty="0">
              <a:solidFill>
                <a:srgbClr val="FF0000"/>
              </a:solidFill>
            </a:endParaRPr>
          </a:p>
        </p:txBody>
      </p:sp>
      <p:sp>
        <p:nvSpPr>
          <p:cNvPr id="3" name="コンテンツ プレースホルダー 2">
            <a:extLst>
              <a:ext uri="{FF2B5EF4-FFF2-40B4-BE49-F238E27FC236}">
                <a16:creationId xmlns:a16="http://schemas.microsoft.com/office/drawing/2014/main" id="{337360F6-E8E6-4BF9-BE8B-DC230C303C85}"/>
              </a:ext>
            </a:extLst>
          </p:cNvPr>
          <p:cNvSpPr>
            <a:spLocks noGrp="1"/>
          </p:cNvSpPr>
          <p:nvPr>
            <p:ph idx="1"/>
          </p:nvPr>
        </p:nvSpPr>
        <p:spPr>
          <a:xfrm>
            <a:off x="193218" y="1157019"/>
            <a:ext cx="8727395" cy="5386507"/>
          </a:xfrm>
        </p:spPr>
        <p:txBody>
          <a:bodyPr>
            <a:noAutofit/>
          </a:bodyPr>
          <a:lstStyle/>
          <a:p>
            <a:pPr marL="355600" lvl="0" indent="-268288">
              <a:lnSpc>
                <a:spcPct val="100000"/>
              </a:lnSpc>
              <a:spcBef>
                <a:spcPts val="1800"/>
              </a:spcBef>
            </a:pPr>
            <a:r>
              <a:rPr lang="ja-JP" altLang="en-US" sz="2400" dirty="0">
                <a:latin typeface="+mn-ea"/>
              </a:rPr>
              <a:t>疾患が遺伝する確率は、親となる人の疾患状況、および、その疾患の遺伝形式によって異なる</a:t>
            </a:r>
            <a:endParaRPr lang="en-US" altLang="ja-JP" sz="2400" dirty="0">
              <a:latin typeface="+mn-ea"/>
            </a:endParaRPr>
          </a:p>
          <a:p>
            <a:pPr marL="355600" lvl="0" indent="-268288">
              <a:lnSpc>
                <a:spcPct val="100000"/>
              </a:lnSpc>
              <a:spcBef>
                <a:spcPts val="1800"/>
              </a:spcBef>
            </a:pPr>
            <a:r>
              <a:rPr lang="ja-JP" altLang="en-US" sz="2400" dirty="0">
                <a:latin typeface="+mn-ea"/>
              </a:rPr>
              <a:t>家族性大腸ポリポーシス（</a:t>
            </a:r>
            <a:r>
              <a:rPr lang="en-US" altLang="ja-JP" sz="2400" dirty="0">
                <a:latin typeface="+mn-ea"/>
              </a:rPr>
              <a:t>FAP</a:t>
            </a:r>
            <a:r>
              <a:rPr lang="ja-JP" altLang="en-US" sz="2400" dirty="0">
                <a:latin typeface="+mn-ea"/>
              </a:rPr>
              <a:t>）は、遺伝子の変化をもつ人の子どもに１／２（５０％）の確率で体質が伝わる</a:t>
            </a:r>
            <a:endParaRPr lang="en-US" altLang="ja-JP" sz="2400" dirty="0">
              <a:latin typeface="+mn-ea"/>
            </a:endParaRPr>
          </a:p>
          <a:p>
            <a:pPr marL="355600" lvl="0" indent="-268288">
              <a:lnSpc>
                <a:spcPct val="100000"/>
              </a:lnSpc>
              <a:spcBef>
                <a:spcPts val="1800"/>
              </a:spcBef>
            </a:pPr>
            <a:r>
              <a:rPr lang="ja-JP" altLang="en-US" sz="2400" dirty="0">
                <a:latin typeface="+mn-ea"/>
              </a:rPr>
              <a:t>体質が伝わっても、ポリープがいつどのくらい出てくるかは必ずしも同じではない</a:t>
            </a:r>
            <a:endParaRPr lang="en-US" altLang="ja-JP" sz="2400" dirty="0">
              <a:latin typeface="+mn-ea"/>
            </a:endParaRPr>
          </a:p>
          <a:p>
            <a:pPr marL="355600" lvl="0" indent="-268288">
              <a:lnSpc>
                <a:spcPct val="100000"/>
              </a:lnSpc>
              <a:spcBef>
                <a:spcPts val="1800"/>
              </a:spcBef>
            </a:pPr>
            <a:r>
              <a:rPr lang="ja-JP" altLang="en-US" sz="2400" dirty="0">
                <a:latin typeface="+mn-ea"/>
              </a:rPr>
              <a:t>ポリープの一部ががんに変化していくタイミングや、デスモイドなどの合併症の生じやすさは、同じ遺伝子の変化をもつ家族においては似ているが、まったく同じ状況にはならない</a:t>
            </a:r>
            <a:endParaRPr lang="en-US" altLang="ja-JP" sz="2400" dirty="0">
              <a:latin typeface="+mn-ea"/>
            </a:endParaRPr>
          </a:p>
          <a:p>
            <a:pPr marL="355600" lvl="0" indent="-268288">
              <a:lnSpc>
                <a:spcPct val="100000"/>
              </a:lnSpc>
              <a:spcBef>
                <a:spcPts val="1800"/>
              </a:spcBef>
            </a:pPr>
            <a:r>
              <a:rPr lang="ja-JP" altLang="en-US" sz="2400" dirty="0">
                <a:latin typeface="+mn-ea"/>
              </a:rPr>
              <a:t>家族の中で、後から疾患に気づいた人と、早いうちから疾患の存在を知って気をつけている人では、経過が異なることが多い</a:t>
            </a:r>
            <a:endParaRPr lang="en-US" altLang="ja-JP" sz="2400" dirty="0">
              <a:latin typeface="+mn-ea"/>
            </a:endParaRPr>
          </a:p>
        </p:txBody>
      </p:sp>
    </p:spTree>
    <p:extLst>
      <p:ext uri="{BB962C8B-B14F-4D97-AF65-F5344CB8AC3E}">
        <p14:creationId xmlns:p14="http://schemas.microsoft.com/office/powerpoint/2010/main" val="42180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AF22A-3D4C-42F5-90B7-CA64C0A39B17}"/>
              </a:ext>
            </a:extLst>
          </p:cNvPr>
          <p:cNvSpPr>
            <a:spLocks noGrp="1"/>
          </p:cNvSpPr>
          <p:nvPr>
            <p:ph type="title"/>
          </p:nvPr>
        </p:nvSpPr>
        <p:spPr>
          <a:xfrm>
            <a:off x="212724" y="199213"/>
            <a:ext cx="8867323" cy="807395"/>
          </a:xfrm>
        </p:spPr>
        <p:txBody>
          <a:bodyPr>
            <a:noAutofit/>
          </a:bodyPr>
          <a:lstStyle/>
          <a:p>
            <a:pPr>
              <a:lnSpc>
                <a:spcPct val="100000"/>
              </a:lnSpc>
            </a:pPr>
            <a:r>
              <a:rPr kumimoji="1" lang="ja-JP" altLang="en-US" sz="2600" dirty="0">
                <a:solidFill>
                  <a:srgbClr val="FF0000"/>
                </a:solidFill>
              </a:rPr>
              <a:t>遺伝性疾患を受け継いでいない子どもをもうけるには</a:t>
            </a:r>
            <a:r>
              <a:rPr lang="ja-JP" altLang="en-US" sz="2600" dirty="0">
                <a:solidFill>
                  <a:srgbClr val="FF0000"/>
                </a:solidFill>
              </a:rPr>
              <a:t>？</a:t>
            </a:r>
            <a:br>
              <a:rPr lang="en-US" altLang="ja-JP" sz="2600" dirty="0">
                <a:solidFill>
                  <a:srgbClr val="FF0000"/>
                </a:solidFill>
              </a:rPr>
            </a:br>
            <a:r>
              <a:rPr lang="ja-JP" altLang="en-US" sz="2600" dirty="0">
                <a:solidFill>
                  <a:srgbClr val="FF0000"/>
                </a:solidFill>
              </a:rPr>
              <a:t>（つづき）</a:t>
            </a:r>
            <a:endParaRPr kumimoji="1" lang="ja-JP" altLang="en-US" sz="2600" dirty="0">
              <a:solidFill>
                <a:srgbClr val="FF0000"/>
              </a:solidFill>
            </a:endParaRPr>
          </a:p>
        </p:txBody>
      </p:sp>
      <p:sp>
        <p:nvSpPr>
          <p:cNvPr id="3" name="コンテンツ プレースホルダー 2">
            <a:extLst>
              <a:ext uri="{FF2B5EF4-FFF2-40B4-BE49-F238E27FC236}">
                <a16:creationId xmlns:a16="http://schemas.microsoft.com/office/drawing/2014/main" id="{337360F6-E8E6-4BF9-BE8B-DC230C303C85}"/>
              </a:ext>
            </a:extLst>
          </p:cNvPr>
          <p:cNvSpPr>
            <a:spLocks noGrp="1"/>
          </p:cNvSpPr>
          <p:nvPr>
            <p:ph idx="1"/>
          </p:nvPr>
        </p:nvSpPr>
        <p:spPr>
          <a:xfrm>
            <a:off x="287109" y="1183341"/>
            <a:ext cx="8718552" cy="5386507"/>
          </a:xfrm>
        </p:spPr>
        <p:txBody>
          <a:bodyPr>
            <a:noAutofit/>
          </a:bodyPr>
          <a:lstStyle/>
          <a:p>
            <a:pPr marL="0" lvl="0" indent="0">
              <a:lnSpc>
                <a:spcPct val="100000"/>
              </a:lnSpc>
              <a:spcBef>
                <a:spcPts val="600"/>
              </a:spcBef>
              <a:buNone/>
            </a:pPr>
            <a:r>
              <a:rPr lang="ja-JP" altLang="en-US" sz="2400" u="sng" dirty="0">
                <a:latin typeface="+mn-ea"/>
              </a:rPr>
              <a:t>特定の遺伝子の変化を修正して子どもに伝えることはできない</a:t>
            </a:r>
            <a:endParaRPr lang="en-US" altLang="ja-JP" sz="2400" u="sng" dirty="0">
              <a:latin typeface="+mn-ea"/>
            </a:endParaRPr>
          </a:p>
          <a:p>
            <a:pPr lvl="1">
              <a:lnSpc>
                <a:spcPct val="100000"/>
              </a:lnSpc>
              <a:spcBef>
                <a:spcPts val="600"/>
              </a:spcBef>
            </a:pPr>
            <a:r>
              <a:rPr lang="ja-JP" altLang="en-US" dirty="0">
                <a:latin typeface="+mn-ea"/>
              </a:rPr>
              <a:t>将来的には、受精卵の遺伝子の改変（ゲノム編集）が可能になるかもしれないが、現在では、効果や安全性の検証途上であり、倫理的な議論も収束していない</a:t>
            </a:r>
            <a:endParaRPr lang="en-US" altLang="ja-JP" dirty="0">
              <a:latin typeface="+mn-ea"/>
            </a:endParaRPr>
          </a:p>
          <a:p>
            <a:pPr marL="0" lvl="0" indent="0">
              <a:lnSpc>
                <a:spcPct val="100000"/>
              </a:lnSpc>
              <a:spcBef>
                <a:spcPts val="600"/>
              </a:spcBef>
              <a:buNone/>
            </a:pPr>
            <a:endParaRPr lang="en-US" altLang="ja-JP" sz="2400" dirty="0">
              <a:latin typeface="+mn-ea"/>
            </a:endParaRPr>
          </a:p>
          <a:p>
            <a:pPr marL="0" lvl="0" indent="0">
              <a:lnSpc>
                <a:spcPct val="100000"/>
              </a:lnSpc>
              <a:spcBef>
                <a:spcPts val="600"/>
              </a:spcBef>
              <a:buNone/>
            </a:pPr>
            <a:r>
              <a:rPr lang="ja-JP" altLang="en-US" sz="2400" u="sng" dirty="0">
                <a:latin typeface="+mn-ea"/>
              </a:rPr>
              <a:t>遺伝的な体質を受け継いでいない子どもを選ぶ方法はある</a:t>
            </a:r>
            <a:endParaRPr lang="en-US" altLang="ja-JP" sz="2400" u="sng" dirty="0">
              <a:latin typeface="+mn-ea"/>
            </a:endParaRPr>
          </a:p>
          <a:p>
            <a:pPr lvl="1">
              <a:lnSpc>
                <a:spcPct val="100000"/>
              </a:lnSpc>
              <a:spcBef>
                <a:spcPts val="600"/>
              </a:spcBef>
            </a:pPr>
            <a:r>
              <a:rPr lang="ja-JP" altLang="en-US" dirty="0">
                <a:latin typeface="+mn-ea"/>
              </a:rPr>
              <a:t>着床前診断</a:t>
            </a:r>
            <a:endParaRPr lang="en-US" altLang="ja-JP" dirty="0">
              <a:latin typeface="+mn-ea"/>
            </a:endParaRPr>
          </a:p>
          <a:p>
            <a:pPr lvl="1">
              <a:lnSpc>
                <a:spcPct val="100000"/>
              </a:lnSpc>
              <a:spcBef>
                <a:spcPts val="600"/>
              </a:spcBef>
            </a:pPr>
            <a:r>
              <a:rPr lang="ja-JP" altLang="en-US" dirty="0">
                <a:latin typeface="+mn-ea"/>
              </a:rPr>
              <a:t>出生前診断</a:t>
            </a:r>
            <a:endParaRPr lang="en-US" altLang="ja-JP" dirty="0">
              <a:latin typeface="+mn-ea"/>
            </a:endParaRPr>
          </a:p>
          <a:p>
            <a:pPr marL="457200" lvl="1" indent="0">
              <a:lnSpc>
                <a:spcPct val="100000"/>
              </a:lnSpc>
              <a:spcBef>
                <a:spcPts val="600"/>
              </a:spcBef>
              <a:buNone/>
            </a:pPr>
            <a:endParaRPr lang="en-US" altLang="ja-JP" dirty="0">
              <a:latin typeface="+mn-ea"/>
            </a:endParaRPr>
          </a:p>
        </p:txBody>
      </p:sp>
      <p:sp>
        <p:nvSpPr>
          <p:cNvPr id="4" name="吹き出し: 角を丸めた四角形 3">
            <a:extLst>
              <a:ext uri="{FF2B5EF4-FFF2-40B4-BE49-F238E27FC236}">
                <a16:creationId xmlns:a16="http://schemas.microsoft.com/office/drawing/2014/main" id="{D568AB42-0B17-4F39-866C-255EEC3ED8B6}"/>
              </a:ext>
            </a:extLst>
          </p:cNvPr>
          <p:cNvSpPr/>
          <p:nvPr/>
        </p:nvSpPr>
        <p:spPr>
          <a:xfrm>
            <a:off x="2228369" y="4879361"/>
            <a:ext cx="5501768" cy="1383126"/>
          </a:xfrm>
          <a:prstGeom prst="wedgeRoundRectCallout">
            <a:avLst>
              <a:gd name="adj1" fmla="val -41869"/>
              <a:gd name="adj2" fmla="val -81556"/>
              <a:gd name="adj3" fmla="val 16667"/>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n-ea"/>
              </a:rPr>
              <a:t>出生前診断は、出産後の準備のために</a:t>
            </a:r>
            <a:endParaRPr kumimoji="1" lang="en-US" altLang="ja-JP" sz="2400" dirty="0">
              <a:solidFill>
                <a:schemeClr val="tx1"/>
              </a:solidFill>
              <a:latin typeface="+mn-ea"/>
            </a:endParaRPr>
          </a:p>
          <a:p>
            <a:pPr algn="ctr"/>
            <a:r>
              <a:rPr lang="ja-JP" altLang="en-US" sz="2400" dirty="0">
                <a:solidFill>
                  <a:schemeClr val="tx1"/>
                </a:solidFill>
                <a:latin typeface="+mn-ea"/>
              </a:rPr>
              <a:t>実施される</a:t>
            </a:r>
            <a:r>
              <a:rPr kumimoji="1" lang="ja-JP" altLang="en-US" sz="2400" dirty="0">
                <a:solidFill>
                  <a:schemeClr val="tx1"/>
                </a:solidFill>
                <a:latin typeface="+mn-ea"/>
              </a:rPr>
              <a:t>こともある</a:t>
            </a:r>
          </a:p>
        </p:txBody>
      </p:sp>
    </p:spTree>
    <p:extLst>
      <p:ext uri="{BB962C8B-B14F-4D97-AF65-F5344CB8AC3E}">
        <p14:creationId xmlns:p14="http://schemas.microsoft.com/office/powerpoint/2010/main" val="394978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FD1226-8393-458B-A9CE-C75E7BCBA469}"/>
              </a:ext>
            </a:extLst>
          </p:cNvPr>
          <p:cNvSpPr>
            <a:spLocks noGrp="1"/>
          </p:cNvSpPr>
          <p:nvPr>
            <p:ph type="title"/>
          </p:nvPr>
        </p:nvSpPr>
        <p:spPr>
          <a:xfrm>
            <a:off x="447221" y="-84817"/>
            <a:ext cx="7886700" cy="1325563"/>
          </a:xfrm>
        </p:spPr>
        <p:txBody>
          <a:bodyPr>
            <a:normAutofit/>
          </a:bodyPr>
          <a:lstStyle/>
          <a:p>
            <a:r>
              <a:rPr kumimoji="1" lang="ja-JP" altLang="en-US" sz="2800" dirty="0"/>
              <a:t>着床前診断、出生前診断とは？</a:t>
            </a:r>
          </a:p>
        </p:txBody>
      </p:sp>
      <p:sp>
        <p:nvSpPr>
          <p:cNvPr id="3" name="コンテンツ プレースホルダー 2">
            <a:extLst>
              <a:ext uri="{FF2B5EF4-FFF2-40B4-BE49-F238E27FC236}">
                <a16:creationId xmlns:a16="http://schemas.microsoft.com/office/drawing/2014/main" id="{34B00F78-E686-4A89-B0D1-5566FE8F1263}"/>
              </a:ext>
            </a:extLst>
          </p:cNvPr>
          <p:cNvSpPr>
            <a:spLocks noGrp="1"/>
          </p:cNvSpPr>
          <p:nvPr>
            <p:ph idx="1"/>
          </p:nvPr>
        </p:nvSpPr>
        <p:spPr>
          <a:xfrm>
            <a:off x="548821" y="1143453"/>
            <a:ext cx="8147958" cy="5380718"/>
          </a:xfrm>
        </p:spPr>
        <p:txBody>
          <a:bodyPr>
            <a:normAutofit fontScale="70000" lnSpcReduction="20000"/>
          </a:bodyPr>
          <a:lstStyle/>
          <a:p>
            <a:pPr marL="0" indent="0">
              <a:lnSpc>
                <a:spcPct val="120000"/>
              </a:lnSpc>
              <a:spcBef>
                <a:spcPts val="600"/>
              </a:spcBef>
              <a:buNone/>
            </a:pPr>
            <a:r>
              <a:rPr kumimoji="1" lang="ja-JP" altLang="en-US" sz="3300" u="sng" dirty="0"/>
              <a:t>着床前診断（</a:t>
            </a:r>
            <a:r>
              <a:rPr kumimoji="1" lang="en-US" altLang="ja-JP" sz="3300" u="sng" dirty="0"/>
              <a:t>PGT</a:t>
            </a:r>
            <a:r>
              <a:rPr kumimoji="1" lang="ja-JP" altLang="en-US" sz="3300" u="sng" dirty="0"/>
              <a:t>）</a:t>
            </a:r>
            <a:endParaRPr kumimoji="1" lang="en-US" altLang="ja-JP" sz="3300" u="sng" dirty="0"/>
          </a:p>
          <a:p>
            <a:pPr>
              <a:lnSpc>
                <a:spcPct val="120000"/>
              </a:lnSpc>
              <a:spcBef>
                <a:spcPts val="600"/>
              </a:spcBef>
            </a:pPr>
            <a:r>
              <a:rPr lang="ja-JP" altLang="en-US" dirty="0">
                <a:solidFill>
                  <a:srgbClr val="FF0000"/>
                </a:solidFill>
              </a:rPr>
              <a:t>妊娠前の検査</a:t>
            </a:r>
            <a:endParaRPr lang="en-US" altLang="ja-JP" dirty="0">
              <a:solidFill>
                <a:srgbClr val="FF0000"/>
              </a:solidFill>
            </a:endParaRPr>
          </a:p>
          <a:p>
            <a:pPr>
              <a:lnSpc>
                <a:spcPct val="120000"/>
              </a:lnSpc>
              <a:spcBef>
                <a:spcPts val="600"/>
              </a:spcBef>
            </a:pPr>
            <a:r>
              <a:rPr lang="ja-JP" altLang="en-US" dirty="0"/>
              <a:t>胚（受精卵）を調べて、遺伝子や染色体の状況に応じて選択した胚を子宮に移植する</a:t>
            </a:r>
            <a:endParaRPr lang="en-US" altLang="ja-JP" dirty="0"/>
          </a:p>
          <a:p>
            <a:pPr>
              <a:lnSpc>
                <a:spcPct val="120000"/>
              </a:lnSpc>
              <a:spcBef>
                <a:spcPts val="600"/>
              </a:spcBef>
            </a:pPr>
            <a:r>
              <a:rPr lang="ja-JP" altLang="en-US" dirty="0"/>
              <a:t>体外受精（顕微授精）で得られた胚（受精卵を５日前後培養したもの）の細胞を一部採取して、遺伝子や染色体を調べる</a:t>
            </a:r>
            <a:endParaRPr lang="en-US" altLang="ja-JP" dirty="0"/>
          </a:p>
          <a:p>
            <a:pPr>
              <a:lnSpc>
                <a:spcPct val="120000"/>
              </a:lnSpc>
              <a:spcBef>
                <a:spcPts val="600"/>
              </a:spcBef>
            </a:pPr>
            <a:endParaRPr kumimoji="1" lang="en-US" altLang="ja-JP" dirty="0"/>
          </a:p>
          <a:p>
            <a:pPr marL="0" indent="0">
              <a:lnSpc>
                <a:spcPct val="120000"/>
              </a:lnSpc>
              <a:spcBef>
                <a:spcPts val="600"/>
              </a:spcBef>
              <a:buNone/>
            </a:pPr>
            <a:r>
              <a:rPr lang="ja-JP" altLang="en-US" sz="3300" u="sng" dirty="0"/>
              <a:t>出生前診断</a:t>
            </a:r>
            <a:endParaRPr lang="en-US" altLang="ja-JP" sz="3300" u="sng" dirty="0"/>
          </a:p>
          <a:p>
            <a:pPr>
              <a:lnSpc>
                <a:spcPct val="120000"/>
              </a:lnSpc>
              <a:spcBef>
                <a:spcPts val="600"/>
              </a:spcBef>
            </a:pPr>
            <a:r>
              <a:rPr kumimoji="1" lang="ja-JP" altLang="en-US" dirty="0">
                <a:solidFill>
                  <a:srgbClr val="FF0000"/>
                </a:solidFill>
              </a:rPr>
              <a:t>妊娠後の検査</a:t>
            </a:r>
            <a:endParaRPr kumimoji="1" lang="en-US" altLang="ja-JP" dirty="0">
              <a:solidFill>
                <a:srgbClr val="FF0000"/>
              </a:solidFill>
            </a:endParaRPr>
          </a:p>
          <a:p>
            <a:pPr>
              <a:lnSpc>
                <a:spcPct val="120000"/>
              </a:lnSpc>
              <a:spcBef>
                <a:spcPts val="600"/>
              </a:spcBef>
            </a:pPr>
            <a:r>
              <a:rPr lang="ja-JP" altLang="en-US" dirty="0"/>
              <a:t>疾患によっては、胎児超音波検査や母体の血液で調べられる場合もあるが、多くは、妊娠後に絨毛検査で胎盤の細胞を採取したり、羊水検査で羊水中に浮いている胎児の細胞をしたりして遺伝子や染色体を解析する</a:t>
            </a:r>
            <a:endParaRPr lang="en-US" altLang="ja-JP" dirty="0"/>
          </a:p>
          <a:p>
            <a:pPr>
              <a:lnSpc>
                <a:spcPct val="120000"/>
              </a:lnSpc>
              <a:spcBef>
                <a:spcPts val="600"/>
              </a:spcBef>
            </a:pPr>
            <a:r>
              <a:rPr kumimoji="1" lang="ja-JP" altLang="en-US" dirty="0"/>
              <a:t>胎児に疾患が認められた場合には人工妊娠中絶を選択する場合がある</a:t>
            </a:r>
          </a:p>
        </p:txBody>
      </p:sp>
    </p:spTree>
    <p:extLst>
      <p:ext uri="{BB962C8B-B14F-4D97-AF65-F5344CB8AC3E}">
        <p14:creationId xmlns:p14="http://schemas.microsoft.com/office/powerpoint/2010/main" val="230508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49E9C4B-17C8-4DB4-82B5-3402697378BF}"/>
              </a:ext>
            </a:extLst>
          </p:cNvPr>
          <p:cNvPicPr>
            <a:picLocks noChangeAspect="1"/>
          </p:cNvPicPr>
          <p:nvPr/>
        </p:nvPicPr>
        <p:blipFill>
          <a:blip r:embed="rId2"/>
          <a:stretch>
            <a:fillRect/>
          </a:stretch>
        </p:blipFill>
        <p:spPr>
          <a:xfrm>
            <a:off x="66665" y="122945"/>
            <a:ext cx="9010670" cy="6447894"/>
          </a:xfrm>
          <a:prstGeom prst="rect">
            <a:avLst/>
          </a:prstGeom>
        </p:spPr>
      </p:pic>
    </p:spTree>
    <p:extLst>
      <p:ext uri="{BB962C8B-B14F-4D97-AF65-F5344CB8AC3E}">
        <p14:creationId xmlns:p14="http://schemas.microsoft.com/office/powerpoint/2010/main" val="3699396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600" y="306763"/>
            <a:ext cx="6336926" cy="6244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テキスト ボックス 1"/>
          <p:cNvSpPr txBox="1"/>
          <p:nvPr/>
        </p:nvSpPr>
        <p:spPr>
          <a:xfrm>
            <a:off x="505667" y="505667"/>
            <a:ext cx="1778934" cy="744178"/>
          </a:xfrm>
          <a:prstGeom prst="rect">
            <a:avLst/>
          </a:prstGeom>
          <a:noFill/>
        </p:spPr>
        <p:txBody>
          <a:bodyPr>
            <a:spAutoFit/>
          </a:bodyPr>
          <a:lstStyle/>
          <a:p>
            <a:pPr defTabSz="806867">
              <a:defRPr/>
            </a:pPr>
            <a:r>
              <a:rPr lang="ja-JP" altLang="en-US" sz="2118" dirty="0">
                <a:solidFill>
                  <a:srgbClr val="000000"/>
                </a:solidFill>
                <a:latin typeface="ＭＳ ゴシック" pitchFamily="49" charset="-128"/>
                <a:ea typeface="ＭＳ ゴシック" pitchFamily="49" charset="-128"/>
              </a:rPr>
              <a:t>絨毛検査</a:t>
            </a:r>
            <a:endParaRPr lang="en-US" altLang="ja-JP" sz="2118" dirty="0">
              <a:solidFill>
                <a:srgbClr val="000000"/>
              </a:solidFill>
              <a:latin typeface="ＭＳ ゴシック" pitchFamily="49" charset="-128"/>
              <a:ea typeface="ＭＳ ゴシック" pitchFamily="49" charset="-128"/>
            </a:endParaRPr>
          </a:p>
          <a:p>
            <a:pPr defTabSz="806867">
              <a:defRPr/>
            </a:pPr>
            <a:r>
              <a:rPr lang="ja-JP" altLang="en-US" sz="2118" dirty="0">
                <a:solidFill>
                  <a:srgbClr val="000000"/>
                </a:solidFill>
                <a:latin typeface="ＭＳ ゴシック" pitchFamily="49" charset="-128"/>
                <a:ea typeface="ＭＳ ゴシック" pitchFamily="49" charset="-128"/>
              </a:rPr>
              <a:t>（</a:t>
            </a:r>
            <a:r>
              <a:rPr lang="en-US" altLang="ja-JP" sz="2118" dirty="0">
                <a:solidFill>
                  <a:srgbClr val="000000"/>
                </a:solidFill>
                <a:ea typeface="+mn-ea"/>
              </a:rPr>
              <a:t>CVS</a:t>
            </a:r>
            <a:r>
              <a:rPr lang="ja-JP" altLang="en-US" sz="2118" dirty="0">
                <a:solidFill>
                  <a:srgbClr val="000000"/>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8445881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5518</TotalTime>
  <Words>4421</Words>
  <Application>Microsoft Office PowerPoint</Application>
  <PresentationFormat>画面に合わせる (4:3)</PresentationFormat>
  <Paragraphs>247</Paragraphs>
  <Slides>34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34</vt:i4>
      </vt:variant>
    </vt:vector>
  </HeadingPairs>
  <TitlesOfParts>
    <vt:vector size="42" baseType="lpstr">
      <vt:lpstr>ＭＳ Ｐゴシック</vt:lpstr>
      <vt:lpstr>ＭＳ ゴシック</vt:lpstr>
      <vt:lpstr>Arial</vt:lpstr>
      <vt:lpstr>Calibri</vt:lpstr>
      <vt:lpstr>Calibri Light</vt:lpstr>
      <vt:lpstr>Times New Roman</vt:lpstr>
      <vt:lpstr>Wingdings</vt:lpstr>
      <vt:lpstr>Office テーマ</vt:lpstr>
      <vt:lpstr>遺伝性疾患の 着床前診断・出生前診断の 現状と課題</vt:lpstr>
      <vt:lpstr>目次</vt:lpstr>
      <vt:lpstr>遺伝カウンセリングを行っています</vt:lpstr>
      <vt:lpstr>PowerPoint プレゼンテーション</vt:lpstr>
      <vt:lpstr>遺伝性疾患を受け継いでいない子どもをもうけるには？ ・・・その前に</vt:lpstr>
      <vt:lpstr>遺伝性疾患を受け継いでいない子どもをもうけるには？ （つづき）</vt:lpstr>
      <vt:lpstr>着床前診断、出生前診断とは？</vt:lpstr>
      <vt:lpstr>PowerPoint プレゼンテーション</vt:lpstr>
      <vt:lpstr>PowerPoint プレゼンテーション</vt:lpstr>
      <vt:lpstr>着床前診断（PGT）</vt:lpstr>
      <vt:lpstr>着床前診断の歴史</vt:lpstr>
      <vt:lpstr>着床前診断の日本の現状</vt:lpstr>
      <vt:lpstr>着床前診断の海外の現状</vt:lpstr>
      <vt:lpstr>着床前診断の海外の現状（つづき）</vt:lpstr>
      <vt:lpstr>出生前診断の日本と海外の現状</vt:lpstr>
      <vt:lpstr>着床前診断・出生前診断をめぐる様々な意見</vt:lpstr>
      <vt:lpstr>着床前診断・出生前診断に共通した意見＜反対派・慎重派＞</vt:lpstr>
      <vt:lpstr>着床前診断・出生前診断に共通した意見＜賛成派＞</vt:lpstr>
      <vt:lpstr>着床前診断特有の意見＜反対派・慎重派＞</vt:lpstr>
      <vt:lpstr>着床前診断特有の意見＜賛成派＞</vt:lpstr>
      <vt:lpstr>出生前診断特有の意見＜反対派・慎重派＞</vt:lpstr>
      <vt:lpstr>出生前診断特有の意見＜賛成派＞</vt:lpstr>
      <vt:lpstr>着床前診断や出生前診断を「重篤な疾患」においてのみ認めることについての議論</vt:lpstr>
      <vt:lpstr>着床前診断・出生前診断について様々な意見がある中で どのような方向性を目指せばよいのか</vt:lpstr>
      <vt:lpstr>欧米での議論の着地点</vt:lpstr>
      <vt:lpstr>PowerPoint プレゼンテーション</vt:lpstr>
      <vt:lpstr>病気や遺伝の話を家族にどのように話すかのヒント</vt:lpstr>
      <vt:lpstr>遺伝子検査を受けるかどうかを考えるためのヒント</vt:lpstr>
      <vt:lpstr>疾患の遺伝性や検査、着床前診断・出生前診断について相談できる場所</vt:lpstr>
      <vt:lpstr>PowerPoint プレゼンテーション</vt:lpstr>
      <vt:lpstr>PowerPoint プレゼンテーション</vt:lpstr>
      <vt:lpstr>考察（つづき）・・・</vt:lpstr>
      <vt:lpstr>リー・フラウメニ症候群の当事者団体 Li-Fraumeni Syndrome Association (LFSA)</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ゲノム時代の医療 ～米国の現状と課題～</dc:title>
  <dc:creator>Chieko Tamura</dc:creator>
  <cp:lastModifiedBy>Chieko Tamura</cp:lastModifiedBy>
  <cp:revision>613</cp:revision>
  <cp:lastPrinted>2019-08-30T23:10:47Z</cp:lastPrinted>
  <dcterms:created xsi:type="dcterms:W3CDTF">2015-09-10T22:04:26Z</dcterms:created>
  <dcterms:modified xsi:type="dcterms:W3CDTF">2020-01-22T09:28:23Z</dcterms:modified>
</cp:coreProperties>
</file>